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 id="2147483712" r:id="rId2"/>
  </p:sldMasterIdLst>
  <p:notesMasterIdLst>
    <p:notesMasterId r:id="rId33"/>
  </p:notesMasterIdLst>
  <p:handoutMasterIdLst>
    <p:handoutMasterId r:id="rId34"/>
  </p:handoutMasterIdLst>
  <p:sldIdLst>
    <p:sldId id="277" r:id="rId3"/>
    <p:sldId id="276" r:id="rId4"/>
    <p:sldId id="302" r:id="rId5"/>
    <p:sldId id="303" r:id="rId6"/>
    <p:sldId id="289" r:id="rId7"/>
    <p:sldId id="304" r:id="rId8"/>
    <p:sldId id="285" r:id="rId9"/>
    <p:sldId id="298" r:id="rId10"/>
    <p:sldId id="291" r:id="rId11"/>
    <p:sldId id="305" r:id="rId12"/>
    <p:sldId id="319" r:id="rId13"/>
    <p:sldId id="306" r:id="rId14"/>
    <p:sldId id="308" r:id="rId15"/>
    <p:sldId id="320" r:id="rId16"/>
    <p:sldId id="307" r:id="rId17"/>
    <p:sldId id="311" r:id="rId18"/>
    <p:sldId id="321" r:id="rId19"/>
    <p:sldId id="325" r:id="rId20"/>
    <p:sldId id="326" r:id="rId21"/>
    <p:sldId id="327" r:id="rId22"/>
    <p:sldId id="309" r:id="rId23"/>
    <p:sldId id="322" r:id="rId24"/>
    <p:sldId id="313" r:id="rId25"/>
    <p:sldId id="328" r:id="rId26"/>
    <p:sldId id="314" r:id="rId27"/>
    <p:sldId id="315" r:id="rId28"/>
    <p:sldId id="316" r:id="rId29"/>
    <p:sldId id="317" r:id="rId30"/>
    <p:sldId id="318" r:id="rId31"/>
    <p:sldId id="323" r:id="rId32"/>
  </p:sldIdLst>
  <p:sldSz cx="9144000" cy="6858000" type="screen4x3"/>
  <p:notesSz cx="7099300" cy="10234613"/>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5" autoAdjust="0"/>
    <p:restoredTop sz="92385" autoAdjust="0"/>
  </p:normalViewPr>
  <p:slideViewPr>
    <p:cSldViewPr snapToGrid="0">
      <p:cViewPr varScale="1">
        <p:scale>
          <a:sx n="70" d="100"/>
          <a:sy n="70" d="100"/>
        </p:scale>
        <p:origin x="-1302" y="-96"/>
      </p:cViewPr>
      <p:guideLst>
        <p:guide orient="horz" pos="3935"/>
        <p:guide pos="288"/>
        <p:guide pos="726"/>
        <p:guide pos="5029"/>
        <p:guide pos="431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1" y="0"/>
            <a:ext cx="3076363" cy="511322"/>
          </a:xfrm>
          <a:prstGeom prst="rect">
            <a:avLst/>
          </a:prstGeom>
          <a:noFill/>
          <a:ln w="9525">
            <a:noFill/>
            <a:miter lim="800000"/>
            <a:headEnd/>
            <a:tailEnd/>
          </a:ln>
          <a:effectLst/>
        </p:spPr>
        <p:txBody>
          <a:bodyPr vert="horz" wrap="square" lIns="94313" tIns="47157" rIns="94313" bIns="47157" numCol="1" anchor="t"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3" name="Rectangle 3"/>
          <p:cNvSpPr>
            <a:spLocks noGrp="1" noChangeArrowheads="1"/>
          </p:cNvSpPr>
          <p:nvPr>
            <p:ph type="dt" sz="quarter" idx="1"/>
          </p:nvPr>
        </p:nvSpPr>
        <p:spPr bwMode="auto">
          <a:xfrm>
            <a:off x="4022937" y="0"/>
            <a:ext cx="3076363" cy="511322"/>
          </a:xfrm>
          <a:prstGeom prst="rect">
            <a:avLst/>
          </a:prstGeom>
          <a:noFill/>
          <a:ln w="9525">
            <a:noFill/>
            <a:miter lim="800000"/>
            <a:headEnd/>
            <a:tailEnd/>
          </a:ln>
          <a:effectLst/>
        </p:spPr>
        <p:txBody>
          <a:bodyPr vert="horz" wrap="square" lIns="94313" tIns="47157" rIns="94313" bIns="47157"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1" y="9723291"/>
            <a:ext cx="3076363" cy="511322"/>
          </a:xfrm>
          <a:prstGeom prst="rect">
            <a:avLst/>
          </a:prstGeom>
          <a:noFill/>
          <a:ln w="9525">
            <a:noFill/>
            <a:miter lim="800000"/>
            <a:headEnd/>
            <a:tailEnd/>
          </a:ln>
          <a:effectLst/>
        </p:spPr>
        <p:txBody>
          <a:bodyPr vert="horz" wrap="square" lIns="94313" tIns="47157" rIns="94313" bIns="47157"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4022937" y="9723291"/>
            <a:ext cx="3076363" cy="511322"/>
          </a:xfrm>
          <a:prstGeom prst="rect">
            <a:avLst/>
          </a:prstGeom>
          <a:noFill/>
          <a:ln w="9525">
            <a:noFill/>
            <a:miter lim="800000"/>
            <a:headEnd/>
            <a:tailEnd/>
          </a:ln>
          <a:effectLst/>
        </p:spPr>
        <p:txBody>
          <a:bodyPr vert="horz" wrap="square" lIns="94313" tIns="47157" rIns="94313" bIns="47157"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‹Nr.›</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3076363" cy="511322"/>
          </a:xfrm>
          <a:prstGeom prst="rect">
            <a:avLst/>
          </a:prstGeom>
          <a:noFill/>
          <a:ln w="9525">
            <a:noFill/>
            <a:miter lim="800000"/>
            <a:headEnd/>
            <a:tailEnd/>
          </a:ln>
          <a:effectLst/>
        </p:spPr>
        <p:txBody>
          <a:bodyPr vert="horz" wrap="square" lIns="94313" tIns="47157" rIns="94313" bIns="47157" numCol="1" anchor="t"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5" name="Rectangle 3"/>
          <p:cNvSpPr>
            <a:spLocks noGrp="1" noChangeArrowheads="1"/>
          </p:cNvSpPr>
          <p:nvPr>
            <p:ph type="dt" idx="1"/>
          </p:nvPr>
        </p:nvSpPr>
        <p:spPr bwMode="auto">
          <a:xfrm>
            <a:off x="4022937" y="0"/>
            <a:ext cx="3076363" cy="511322"/>
          </a:xfrm>
          <a:prstGeom prst="rect">
            <a:avLst/>
          </a:prstGeom>
          <a:noFill/>
          <a:ln w="9525">
            <a:noFill/>
            <a:miter lim="800000"/>
            <a:headEnd/>
            <a:tailEnd/>
          </a:ln>
          <a:effectLst/>
        </p:spPr>
        <p:txBody>
          <a:bodyPr vert="horz" wrap="square" lIns="94313" tIns="47157" rIns="94313" bIns="47157"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46574" y="4861646"/>
            <a:ext cx="5206154" cy="4605167"/>
          </a:xfrm>
          <a:prstGeom prst="rect">
            <a:avLst/>
          </a:prstGeom>
          <a:noFill/>
          <a:ln w="9525">
            <a:noFill/>
            <a:miter lim="800000"/>
            <a:headEnd/>
            <a:tailEnd/>
          </a:ln>
          <a:effectLst/>
        </p:spPr>
        <p:txBody>
          <a:bodyPr vert="horz" wrap="square" lIns="94313" tIns="47157" rIns="94313" bIns="47157"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1" y="9723291"/>
            <a:ext cx="3076363" cy="511322"/>
          </a:xfrm>
          <a:prstGeom prst="rect">
            <a:avLst/>
          </a:prstGeom>
          <a:noFill/>
          <a:ln w="9525">
            <a:noFill/>
            <a:miter lim="800000"/>
            <a:headEnd/>
            <a:tailEnd/>
          </a:ln>
          <a:effectLst/>
        </p:spPr>
        <p:txBody>
          <a:bodyPr vert="horz" wrap="square" lIns="94313" tIns="47157" rIns="94313" bIns="47157"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4022937" y="9723291"/>
            <a:ext cx="3076363" cy="511322"/>
          </a:xfrm>
          <a:prstGeom prst="rect">
            <a:avLst/>
          </a:prstGeom>
          <a:noFill/>
          <a:ln w="9525">
            <a:noFill/>
            <a:miter lim="800000"/>
            <a:headEnd/>
            <a:tailEnd/>
          </a:ln>
          <a:effectLst/>
        </p:spPr>
        <p:txBody>
          <a:bodyPr vert="horz" wrap="square" lIns="94313" tIns="47157" rIns="94313" bIns="47157"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‹Nr.›</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10</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11</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12</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13</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14</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15</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16</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17</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18</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19</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20</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21</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22</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23</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24</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25</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26</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3</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4</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5</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6</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7</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8</a:t>
            </a:fld>
            <a:endParaRPr lang="de-DE" dirty="0"/>
          </a:p>
        </p:txBody>
      </p:sp>
    </p:spTree>
    <p:extLst>
      <p:ext uri="{BB962C8B-B14F-4D97-AF65-F5344CB8AC3E}">
        <p14:creationId xmlns:p14="http://schemas.microsoft.com/office/powerpoint/2010/main" val="209751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9</a:t>
            </a:fld>
            <a:endParaRPr lang="de-DE" dirty="0"/>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CFBC122E-470F-47FC-ADC7-051BD20705CD}" type="datetime1">
              <a:rPr lang="en-GB" noProof="0" smtClean="0"/>
              <a:t>20/01/2016</a:t>
            </a:fld>
            <a:endParaRPr lang="de-DE" noProof="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24735395-A958-4662-9264-3C15776CD4AE}" type="datetime1">
              <a:rPr lang="en-GB" noProof="0" smtClean="0"/>
              <a:t>20/01/2016</a:t>
            </a:fld>
            <a:endParaRPr lang="de-DE" noProof="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smtClean="0"/>
              <a:t>Click here to add title</a:t>
            </a:r>
            <a:endParaRPr lang="en-GB" noProof="0" dirty="0"/>
          </a:p>
        </p:txBody>
      </p:sp>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7F321759-EBAC-402B-9B0C-34F99B01937E}" type="datetime1">
              <a:rPr lang="en-GB" noProof="0" smtClean="0"/>
              <a:t>20/01/2016</a:t>
            </a:fld>
            <a:endParaRPr lang="de-DE"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1"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big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0B41EEE2-89FD-4D38-BFDE-0C12C7334E62}" type="datetime1">
              <a:rPr lang="en-GB" noProof="0" smtClean="0"/>
              <a:t>20/01/2016</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1"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columns,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p>
            <a:r>
              <a:rPr lang="en-US" noProof="0" smtClean="0"/>
              <a:t>IRENA–GIZ–RCREEE Workshop on “Socio-Economic Benefits of Renewable Energy”</a:t>
            </a:r>
            <a:endParaRPr lang="de-DE" noProof="0"/>
          </a:p>
        </p:txBody>
      </p:sp>
      <p:sp>
        <p:nvSpPr>
          <p:cNvPr id="4" name="Datumsplatzhalter 3"/>
          <p:cNvSpPr>
            <a:spLocks noGrp="1"/>
          </p:cNvSpPr>
          <p:nvPr>
            <p:ph type="dt" sz="half" idx="11"/>
          </p:nvPr>
        </p:nvSpPr>
        <p:spPr/>
        <p:txBody>
          <a:bodyPr/>
          <a:lstStyle/>
          <a:p>
            <a:fld id="{785CEEC8-FDAD-4C6E-A2A0-BF97C5C0911D}" type="datetime1">
              <a:rPr lang="en-GB" noProof="0" smtClean="0"/>
              <a:t>20/01/2016</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columns,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53F86C37-3100-4B2D-9ED8-DB1FAF998DFD}" type="datetime1">
              <a:rPr lang="en-GB" noProof="0" smtClean="0"/>
              <a:t>20/01/2016</a:t>
            </a:fld>
            <a:endParaRPr lang="de-DE" noProof="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Grafik 10"/>
          <p:cNvPicPr>
            <a:picLocks noChangeAspect="1"/>
          </p:cNvPicPr>
          <p:nvPr userDrawn="1"/>
        </p:nvPicPr>
        <p:blipFill>
          <a:blip r:embed="rId2" cstate="print"/>
          <a:srcRect/>
          <a:stretch>
            <a:fillRect/>
          </a:stretch>
        </p:blipFill>
        <p:spPr bwMode="auto">
          <a:xfrm>
            <a:off x="0" y="0"/>
            <a:ext cx="9144000" cy="1119188"/>
          </a:xfrm>
          <a:prstGeom prst="rect">
            <a:avLst/>
          </a:prstGeom>
          <a:noFill/>
          <a:ln w="9525">
            <a:noFill/>
            <a:miter lim="800000"/>
            <a:headEnd/>
            <a:tailEnd/>
          </a:ln>
        </p:spPr>
      </p:pic>
      <p:pic>
        <p:nvPicPr>
          <p:cNvPr id="7" name="Grafik 7"/>
          <p:cNvPicPr>
            <a:picLocks noChangeAspect="1"/>
          </p:cNvPicPr>
          <p:nvPr userDrawn="1"/>
        </p:nvPicPr>
        <p:blipFill>
          <a:blip r:embed="rId3" cstate="print"/>
          <a:srcRect/>
          <a:stretch>
            <a:fillRect/>
          </a:stretch>
        </p:blipFill>
        <p:spPr bwMode="auto">
          <a:xfrm>
            <a:off x="6618288" y="304800"/>
            <a:ext cx="2106612" cy="877888"/>
          </a:xfrm>
          <a:prstGeom prst="rect">
            <a:avLst/>
          </a:prstGeom>
          <a:noFill/>
          <a:ln w="9525">
            <a:noFill/>
            <a:miter lim="800000"/>
            <a:headEnd/>
            <a:tailEnd/>
          </a:ln>
        </p:spPr>
      </p:pic>
      <p:sp>
        <p:nvSpPr>
          <p:cNvPr id="8"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baseline="0"/>
            </a:lvl1pPr>
          </a:lstStyle>
          <a:p>
            <a:r>
              <a:rPr lang="de-DE" dirty="0" smtClean="0"/>
              <a:t>Click here to add subtitle</a:t>
            </a:r>
            <a:endParaRPr lang="de-DE" dirty="0"/>
          </a:p>
        </p:txBody>
      </p:sp>
      <p:sp>
        <p:nvSpPr>
          <p:cNvPr id="9" name="Rectangle 15"/>
          <p:cNvSpPr>
            <a:spLocks noGrp="1" noChangeArrowheads="1"/>
          </p:cNvSpPr>
          <p:nvPr>
            <p:ph type="ctrTitle" sz="quarter" hasCustomPrompt="1"/>
          </p:nvPr>
        </p:nvSpPr>
        <p:spPr>
          <a:xfrm>
            <a:off x="1040400" y="1993726"/>
            <a:ext cx="7034400" cy="1143000"/>
          </a:xfrm>
        </p:spPr>
        <p:txBody>
          <a:bodyPr anchor="ctr"/>
          <a:lstStyle>
            <a:lvl1pPr algn="ctr">
              <a:defRPr sz="3600"/>
            </a:lvl1pPr>
          </a:lstStyle>
          <a:p>
            <a:r>
              <a:rPr lang="de-DE" dirty="0" smtClean="0"/>
              <a:t>Click </a:t>
            </a:r>
            <a:r>
              <a:rPr lang="de-DE" dirty="0" err="1" smtClean="0"/>
              <a:t>here</a:t>
            </a:r>
            <a:r>
              <a:rPr lang="de-DE" dirty="0" smtClean="0"/>
              <a:t> to add title</a:t>
            </a:r>
            <a:endParaRPr lang="de-DE" dirty="0"/>
          </a:p>
        </p:txBody>
      </p:sp>
      <p:sp>
        <p:nvSpPr>
          <p:cNvPr id="10" name="Rechteck 9"/>
          <p:cNvSpPr/>
          <p:nvPr userDrawn="1"/>
        </p:nvSpPr>
        <p:spPr bwMode="auto">
          <a:xfrm>
            <a:off x="7721601" y="6604000"/>
            <a:ext cx="1422400" cy="254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200" b="1" i="0" u="none" strike="noStrike" cap="none" normalizeH="0" baseline="0" smtClean="0">
              <a:ln>
                <a:noFill/>
              </a:ln>
              <a:solidFill>
                <a:srgbClr val="999999"/>
              </a:solidFill>
              <a:effectLst/>
              <a:latin typeface="Arial" charset="0"/>
            </a:endParaRPr>
          </a:p>
        </p:txBody>
      </p:sp>
    </p:spTree>
    <p:extLst>
      <p:ext uri="{BB962C8B-B14F-4D97-AF65-F5344CB8AC3E}">
        <p14:creationId xmlns:p14="http://schemas.microsoft.com/office/powerpoint/2010/main" val="759599876"/>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en-US" smtClean="0"/>
              <a:t>IRENA–GIZ–RCREEE Workshop on “Socio-Economic Benefits of Renewable Energy”</a:t>
            </a:r>
            <a:endParaRPr lang="en-GB" dirty="0"/>
          </a:p>
        </p:txBody>
      </p:sp>
      <p:sp>
        <p:nvSpPr>
          <p:cNvPr id="4" name="Datumsplatzhalter 3"/>
          <p:cNvSpPr>
            <a:spLocks noGrp="1"/>
          </p:cNvSpPr>
          <p:nvPr>
            <p:ph type="dt" sz="half" idx="11"/>
          </p:nvPr>
        </p:nvSpPr>
        <p:spPr/>
        <p:txBody>
          <a:bodyPr/>
          <a:lstStyle/>
          <a:p>
            <a:fld id="{623FDD7C-0451-42FE-A21A-2F2C04E90BD4}" type="datetime1">
              <a:rPr lang="en-GB" smtClean="0"/>
              <a:t>20/01/2016</a:t>
            </a:fld>
            <a:endParaRPr lang="de-DE" dirty="0"/>
          </a:p>
        </p:txBody>
      </p:sp>
    </p:spTree>
    <p:extLst>
      <p:ext uri="{BB962C8B-B14F-4D97-AF65-F5344CB8AC3E}">
        <p14:creationId xmlns:p14="http://schemas.microsoft.com/office/powerpoint/2010/main" val="12464289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gif"/><Relationship Id="rId5" Type="http://schemas.openxmlformats.org/officeDocument/2006/relationships/slideLayout" Target="../slideLayouts/slideLayout5.xml"/><Relationship Id="rId10" Type="http://schemas.openxmlformats.org/officeDocument/2006/relationships/image" Target="../media/image2.gif"/><Relationship Id="rId4" Type="http://schemas.openxmlformats.org/officeDocument/2006/relationships/slideLayout" Target="../slideLayouts/slideLayout4.xml"/><Relationship Id="rId9"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theme" Target="../theme/theme2.xml"/><Relationship Id="rId1" Type="http://schemas.openxmlformats.org/officeDocument/2006/relationships/slideLayout" Target="../slideLayouts/slideLayout8.xml"/><Relationship Id="rId5" Type="http://schemas.openxmlformats.org/officeDocument/2006/relationships/image" Target="../media/image2.gif"/><Relationship Id="rId4" Type="http://schemas.openxmlformats.org/officeDocument/2006/relationships/image" Target="../media/image4.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Grafik 6"/>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p>
        </p:txBody>
      </p:sp>
      <p:pic>
        <p:nvPicPr>
          <p:cNvPr id="19" name="Grafik 7"/>
          <p:cNvPicPr>
            <a:picLocks noChangeAspect="1"/>
          </p:cNvPicPr>
          <p:nvPr/>
        </p:nvPicPr>
        <p:blipFill>
          <a:blip r:embed="rId10" cstate="print"/>
          <a:srcRect/>
          <a:stretch>
            <a:fillRect/>
          </a:stretch>
        </p:blipFill>
        <p:spPr bwMode="auto">
          <a:xfrm>
            <a:off x="6618288" y="304800"/>
            <a:ext cx="2106612" cy="877888"/>
          </a:xfrm>
          <a:prstGeom prst="rect">
            <a:avLst/>
          </a:prstGeom>
          <a:noFill/>
          <a:ln w="9525">
            <a:noFill/>
            <a:miter lim="800000"/>
            <a:headEnd/>
            <a:tailEnd/>
          </a:ln>
        </p:spPr>
      </p:pic>
      <p:pic>
        <p:nvPicPr>
          <p:cNvPr id="20" name="Grafik 8"/>
          <p:cNvPicPr>
            <a:picLocks noChangeAspect="1"/>
          </p:cNvPicPr>
          <p:nvPr/>
        </p:nvPicPr>
        <p:blipFill>
          <a:blip r:embed="rId11"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3"/>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‹Nr.›</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7" y="6581002"/>
            <a:ext cx="3418449" cy="4001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en-US" smtClean="0"/>
              <a:t>IRENA–GIZ–RCREEE Workshop on “Socio-Economic Benefits of Renewable Energy”</a:t>
            </a:r>
            <a:endParaRPr lang="en-GB" dirty="0"/>
          </a:p>
        </p:txBody>
      </p:sp>
      <p:sp>
        <p:nvSpPr>
          <p:cNvPr id="16" name="Rectangle 17"/>
          <p:cNvSpPr>
            <a:spLocks noGrp="1" noChangeArrowheads="1"/>
          </p:cNvSpPr>
          <p:nvPr>
            <p:ph type="dt" sz="half" idx="2"/>
          </p:nvPr>
        </p:nvSpPr>
        <p:spPr bwMode="auto">
          <a:xfrm>
            <a:off x="679155" y="6581003"/>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0DEF78E-3345-4999-8E40-7E9E7B7EF917}" type="datetime1">
              <a:rPr lang="en-GB" noProof="0" smtClean="0"/>
              <a:t>20/01/2016</a:t>
            </a:fld>
            <a:endParaRPr lang="en-GB" noProof="0" dirty="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 id="2147483715" r:id="rId7"/>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0" algn="l" rtl="0" eaLnBrk="1" fontAlgn="base" hangingPunct="1">
        <a:spcBef>
          <a:spcPts val="400"/>
        </a:spcBef>
        <a:spcAft>
          <a:spcPts val="800"/>
        </a:spcAft>
        <a:buClr>
          <a:srgbClr val="6E6452"/>
        </a:buClr>
        <a:buFont typeface="Arial" pitchFamily="34" charset="0"/>
        <a:buNone/>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 name="Grafik 8"/>
          <p:cNvPicPr>
            <a:picLocks noChangeAspect="1"/>
          </p:cNvPicPr>
          <p:nvPr/>
        </p:nvPicPr>
        <p:blipFill>
          <a:blip r:embed="rId3" cstate="print"/>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p:nvSpPr>
        <p:spPr bwMode="auto">
          <a:xfrm>
            <a:off x="7703687" y="6581003"/>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‹Nr.›</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7" y="6581002"/>
            <a:ext cx="3418449" cy="4001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en-US" smtClean="0"/>
              <a:t>IRENA–GIZ–RCREEE Workshop on “Socio-Economic Benefits of Renewable Energy”</a:t>
            </a:r>
            <a:endParaRPr lang="en-GB" dirty="0"/>
          </a:p>
        </p:txBody>
      </p:sp>
      <p:sp>
        <p:nvSpPr>
          <p:cNvPr id="16" name="Rectangle 17"/>
          <p:cNvSpPr>
            <a:spLocks noGrp="1" noChangeArrowheads="1"/>
          </p:cNvSpPr>
          <p:nvPr>
            <p:ph type="dt" sz="half" idx="2"/>
          </p:nvPr>
        </p:nvSpPr>
        <p:spPr bwMode="auto">
          <a:xfrm>
            <a:off x="679155" y="6581003"/>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CFABC938-52C0-48B5-A6C7-1E58E3884E9C}" type="datetime1">
              <a:rPr lang="en-GB" smtClean="0"/>
              <a:t>20/01/2016</a:t>
            </a:fld>
            <a:endParaRPr lang="de-DE" dirty="0"/>
          </a:p>
        </p:txBody>
      </p:sp>
      <p:pic>
        <p:nvPicPr>
          <p:cNvPr id="10" name="Grafik 10"/>
          <p:cNvPicPr>
            <a:picLocks noChangeAspect="1"/>
          </p:cNvPicPr>
          <p:nvPr/>
        </p:nvPicPr>
        <p:blipFill>
          <a:blip r:embed="rId4" cstate="print"/>
          <a:srcRect/>
          <a:stretch>
            <a:fillRect/>
          </a:stretch>
        </p:blipFill>
        <p:spPr bwMode="auto">
          <a:xfrm>
            <a:off x="0" y="0"/>
            <a:ext cx="9144000" cy="1119188"/>
          </a:xfrm>
          <a:prstGeom prst="rect">
            <a:avLst/>
          </a:prstGeom>
          <a:noFill/>
          <a:ln w="9525">
            <a:noFill/>
            <a:miter lim="800000"/>
            <a:headEnd/>
            <a:tailEnd/>
          </a:ln>
        </p:spPr>
      </p:pic>
      <p:pic>
        <p:nvPicPr>
          <p:cNvPr id="11" name="Grafik 7"/>
          <p:cNvPicPr>
            <a:picLocks noChangeAspect="1"/>
          </p:cNvPicPr>
          <p:nvPr/>
        </p:nvPicPr>
        <p:blipFill>
          <a:blip r:embed="rId5" cstate="print"/>
          <a:srcRect/>
          <a:stretch>
            <a:fillRect/>
          </a:stretch>
        </p:blipFill>
        <p:spPr bwMode="auto">
          <a:xfrm>
            <a:off x="6618288" y="304800"/>
            <a:ext cx="2106612" cy="877888"/>
          </a:xfrm>
          <a:prstGeom prst="rect">
            <a:avLst/>
          </a:prstGeom>
          <a:noFill/>
          <a:ln w="9525">
            <a:noFill/>
            <a:miter lim="800000"/>
            <a:headEnd/>
            <a:tailEnd/>
          </a:ln>
        </p:spPr>
      </p:pic>
    </p:spTree>
    <p:extLst>
      <p:ext uri="{BB962C8B-B14F-4D97-AF65-F5344CB8AC3E}">
        <p14:creationId xmlns:p14="http://schemas.microsoft.com/office/powerpoint/2010/main" val="3066890143"/>
      </p:ext>
    </p:extLst>
  </p:cSld>
  <p:clrMap bg1="lt1" tx1="dk1" bg2="lt2" tx2="dk2" accent1="accent1" accent2="accent2" accent3="accent3" accent4="accent4" accent5="accent5" accent6="accent6" hlink="hlink" folHlink="folHlink"/>
  <p:sldLayoutIdLst>
    <p:sldLayoutId id="2147483713" r:id="rId1"/>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Untertitel 10"/>
          <p:cNvSpPr>
            <a:spLocks noGrp="1"/>
          </p:cNvSpPr>
          <p:nvPr>
            <p:ph type="subTitle" sz="quarter" idx="1"/>
          </p:nvPr>
        </p:nvSpPr>
        <p:spPr/>
        <p:txBody>
          <a:bodyPr/>
          <a:lstStyle/>
          <a:p>
            <a:pPr>
              <a:spcBef>
                <a:spcPts val="600"/>
              </a:spcBef>
              <a:spcAft>
                <a:spcPts val="0"/>
              </a:spcAft>
            </a:pPr>
            <a:endParaRPr lang="en-US" sz="2000" dirty="0" smtClean="0">
              <a:solidFill>
                <a:schemeClr val="tx1"/>
              </a:solidFill>
              <a:latin typeface="Calibri" panose="020F0502020204030204" pitchFamily="34" charset="0"/>
            </a:endParaRPr>
          </a:p>
          <a:p>
            <a:pPr>
              <a:spcBef>
                <a:spcPts val="600"/>
              </a:spcBef>
              <a:spcAft>
                <a:spcPts val="0"/>
              </a:spcAft>
            </a:pPr>
            <a:r>
              <a:rPr lang="en-US" sz="2000" dirty="0" smtClean="0">
                <a:solidFill>
                  <a:schemeClr val="tx1"/>
                </a:solidFill>
                <a:latin typeface="Calibri" panose="020F0502020204030204" pitchFamily="34" charset="0"/>
              </a:rPr>
              <a:t>Dr. Steffen Erdle, Head of Project RE-ACTIVATE:</a:t>
            </a:r>
          </a:p>
          <a:p>
            <a:pPr>
              <a:spcBef>
                <a:spcPts val="600"/>
              </a:spcBef>
              <a:spcAft>
                <a:spcPts val="0"/>
              </a:spcAft>
            </a:pPr>
            <a:r>
              <a:rPr lang="en-US" sz="2000" dirty="0" smtClean="0">
                <a:solidFill>
                  <a:schemeClr val="tx1"/>
                </a:solidFill>
                <a:latin typeface="Calibri" panose="020F0502020204030204" pitchFamily="34" charset="0"/>
              </a:rPr>
              <a:t>«Promoting Employment through RE/EE in MENA»</a:t>
            </a:r>
          </a:p>
          <a:p>
            <a:pPr>
              <a:spcBef>
                <a:spcPts val="600"/>
              </a:spcBef>
              <a:spcAft>
                <a:spcPts val="0"/>
              </a:spcAft>
            </a:pPr>
            <a:endParaRPr lang="en-US" sz="2000" i="1" dirty="0" smtClean="0">
              <a:solidFill>
                <a:schemeClr val="tx1"/>
              </a:solidFill>
              <a:latin typeface="Calibri" panose="020F0502020204030204" pitchFamily="34" charset="0"/>
            </a:endParaRPr>
          </a:p>
          <a:p>
            <a:pPr>
              <a:spcBef>
                <a:spcPts val="600"/>
              </a:spcBef>
              <a:spcAft>
                <a:spcPts val="0"/>
              </a:spcAft>
            </a:pPr>
            <a:endParaRPr lang="en-US" sz="2000" i="1" dirty="0" smtClean="0">
              <a:solidFill>
                <a:schemeClr val="tx1"/>
              </a:solidFill>
              <a:latin typeface="Calibri" panose="020F0502020204030204" pitchFamily="34" charset="0"/>
            </a:endParaRPr>
          </a:p>
          <a:p>
            <a:pPr>
              <a:spcAft>
                <a:spcPts val="0"/>
              </a:spcAft>
            </a:pPr>
            <a:r>
              <a:rPr lang="en-US" sz="1600" dirty="0" smtClean="0">
                <a:solidFill>
                  <a:schemeClr val="tx1"/>
                </a:solidFill>
                <a:latin typeface="Calibri" panose="020F0502020204030204" pitchFamily="34" charset="0"/>
                <a:cs typeface="Calibri" panose="020F0502020204030204" pitchFamily="34" charset="0"/>
              </a:rPr>
              <a:t>IRENA–GIZ–RCREEE </a:t>
            </a:r>
            <a:r>
              <a:rPr lang="en-US" sz="1600" dirty="0">
                <a:solidFill>
                  <a:schemeClr val="tx1"/>
                </a:solidFill>
                <a:latin typeface="Calibri" panose="020F0502020204030204" pitchFamily="34" charset="0"/>
                <a:cs typeface="Calibri" panose="020F0502020204030204" pitchFamily="34" charset="0"/>
              </a:rPr>
              <a:t>Workshop </a:t>
            </a:r>
            <a:r>
              <a:rPr lang="en-US" sz="1600" dirty="0" smtClean="0">
                <a:solidFill>
                  <a:schemeClr val="tx1"/>
                </a:solidFill>
                <a:latin typeface="Calibri" panose="020F0502020204030204" pitchFamily="34" charset="0"/>
                <a:cs typeface="Calibri" panose="020F0502020204030204" pitchFamily="34" charset="0"/>
              </a:rPr>
              <a:t>on “Socio-Economic </a:t>
            </a:r>
            <a:r>
              <a:rPr lang="en-US" sz="1600" dirty="0">
                <a:solidFill>
                  <a:schemeClr val="tx1"/>
                </a:solidFill>
                <a:latin typeface="Calibri" panose="020F0502020204030204" pitchFamily="34" charset="0"/>
                <a:cs typeface="Calibri" panose="020F0502020204030204" pitchFamily="34" charset="0"/>
              </a:rPr>
              <a:t>Benefits of Renewable Energy”</a:t>
            </a:r>
          </a:p>
          <a:p>
            <a:pPr>
              <a:spcAft>
                <a:spcPts val="0"/>
              </a:spcAft>
            </a:pPr>
            <a:r>
              <a:rPr lang="en-US" sz="1600" dirty="0">
                <a:solidFill>
                  <a:schemeClr val="tx1"/>
                </a:solidFill>
                <a:latin typeface="Calibri" panose="020F0502020204030204" pitchFamily="34" charset="0"/>
                <a:cs typeface="Calibri" panose="020F0502020204030204" pitchFamily="34" charset="0"/>
              </a:rPr>
              <a:t>Abu Dhabi National Exhibition Center, World Future Energy Summit, </a:t>
            </a:r>
            <a:r>
              <a:rPr lang="en-US" sz="1600" dirty="0" smtClean="0">
                <a:solidFill>
                  <a:schemeClr val="tx1"/>
                </a:solidFill>
                <a:latin typeface="Calibri" panose="020F0502020204030204" pitchFamily="34" charset="0"/>
                <a:cs typeface="Calibri" panose="020F0502020204030204" pitchFamily="34" charset="0"/>
              </a:rPr>
              <a:t>20.01.2016</a:t>
            </a:r>
            <a:endParaRPr lang="de-DE" sz="1600" dirty="0">
              <a:solidFill>
                <a:schemeClr val="tx1"/>
              </a:solidFill>
              <a:latin typeface="Calibri" panose="020F0502020204030204" pitchFamily="34" charset="0"/>
              <a:cs typeface="Calibri" panose="020F0502020204030204" pitchFamily="34" charset="0"/>
            </a:endParaRPr>
          </a:p>
        </p:txBody>
      </p:sp>
      <p:sp>
        <p:nvSpPr>
          <p:cNvPr id="10" name="Titel 9"/>
          <p:cNvSpPr>
            <a:spLocks noGrp="1"/>
          </p:cNvSpPr>
          <p:nvPr>
            <p:ph type="ctrTitle" sz="quarter"/>
          </p:nvPr>
        </p:nvSpPr>
        <p:spPr/>
        <p:txBody>
          <a:bodyPr/>
          <a:lstStyle/>
          <a:p>
            <a:r>
              <a:rPr lang="en-US" sz="2800" b="1" cap="all" dirty="0" smtClean="0">
                <a:solidFill>
                  <a:schemeClr val="tx1"/>
                </a:solidFill>
                <a:latin typeface="Calibri" panose="020F0502020204030204" pitchFamily="34" charset="0"/>
                <a:ea typeface="Tahoma" panose="020B0604030504040204" pitchFamily="34" charset="0"/>
                <a:cs typeface="Tahoma" panose="020B0604030504040204" pitchFamily="34" charset="0"/>
              </a:rPr>
              <a:t>The SE4JOBS project: International Good </a:t>
            </a:r>
            <a:r>
              <a:rPr lang="en-US" sz="2800" b="1" cap="all" dirty="0">
                <a:solidFill>
                  <a:schemeClr val="tx1"/>
                </a:solidFill>
                <a:latin typeface="Calibri" panose="020F0502020204030204" pitchFamily="34" charset="0"/>
                <a:ea typeface="Tahoma" panose="020B0604030504040204" pitchFamily="34" charset="0"/>
                <a:cs typeface="Tahoma" panose="020B0604030504040204" pitchFamily="34" charset="0"/>
              </a:rPr>
              <a:t>Practices for employment </a:t>
            </a:r>
            <a:r>
              <a:rPr lang="en-US" sz="2800" b="1" cap="all" dirty="0" smtClean="0">
                <a:solidFill>
                  <a:schemeClr val="tx1"/>
                </a:solidFill>
                <a:latin typeface="Calibri" panose="020F0502020204030204" pitchFamily="34" charset="0"/>
                <a:ea typeface="Tahoma" panose="020B0604030504040204" pitchFamily="34" charset="0"/>
                <a:cs typeface="Tahoma" panose="020B0604030504040204" pitchFamily="34" charset="0"/>
              </a:rPr>
              <a:t>through </a:t>
            </a:r>
            <a:r>
              <a:rPr lang="en-US" sz="2800" b="1" cap="all" dirty="0">
                <a:solidFill>
                  <a:schemeClr val="tx1"/>
                </a:solidFill>
                <a:latin typeface="Calibri" panose="020F0502020204030204" pitchFamily="34" charset="0"/>
                <a:ea typeface="Tahoma" panose="020B0604030504040204" pitchFamily="34" charset="0"/>
                <a:cs typeface="Tahoma" panose="020B0604030504040204" pitchFamily="34" charset="0"/>
              </a:rPr>
              <a:t>sustainable energies</a:t>
            </a:r>
            <a:endParaRPr lang="en-US" sz="2800" b="1" cap="all" dirty="0">
              <a:latin typeface="Calibri" panose="020F0502020204030204" pitchFamily="34" charset="0"/>
              <a:ea typeface="Tahoma" panose="020B0604030504040204" pitchFamily="34" charset="0"/>
              <a:cs typeface="Tahoma" panose="020B0604030504040204" pitchFamily="34"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864978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45741B8E-F7DF-4678-9FED-F3A93BD2EC7E}"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Assessment, Strategy </a:t>
            </a:r>
            <a:r>
              <a:rPr lang="en-US" b="1" dirty="0" smtClean="0">
                <a:solidFill>
                  <a:srgbClr val="C00000"/>
                </a:solidFill>
                <a:latin typeface="Calibri" panose="020F0502020204030204" pitchFamily="34" charset="0"/>
              </a:rPr>
              <a:t>and Framework Building 2</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GB" sz="2000" dirty="0" smtClean="0">
                <a:latin typeface="Calibri" panose="020F0502020204030204" pitchFamily="34" charset="0"/>
              </a:rPr>
              <a:t>Good policies are </a:t>
            </a:r>
            <a:r>
              <a:rPr lang="en-GB" sz="2000" b="1" dirty="0" smtClean="0">
                <a:latin typeface="Calibri" panose="020F0502020204030204" pitchFamily="34" charset="0"/>
              </a:rPr>
              <a:t>ambitious </a:t>
            </a:r>
            <a:r>
              <a:rPr lang="en-GB" sz="2000" dirty="0" smtClean="0">
                <a:latin typeface="Calibri" panose="020F0502020204030204" pitchFamily="34" charset="0"/>
              </a:rPr>
              <a:t>&amp; </a:t>
            </a:r>
            <a:r>
              <a:rPr lang="en-GB" sz="2000" b="1" dirty="0" smtClean="0">
                <a:latin typeface="Calibri" panose="020F0502020204030204" pitchFamily="34" charset="0"/>
              </a:rPr>
              <a:t>visible</a:t>
            </a:r>
            <a:r>
              <a:rPr lang="en-GB" sz="2000" dirty="0">
                <a:latin typeface="Calibri" panose="020F0502020204030204" pitchFamily="34" charset="0"/>
              </a:rPr>
              <a:t>, yet also </a:t>
            </a:r>
            <a:r>
              <a:rPr lang="en-GB" sz="2000" b="1" dirty="0">
                <a:latin typeface="Calibri" panose="020F0502020204030204" pitchFamily="34" charset="0"/>
              </a:rPr>
              <a:t>realistic </a:t>
            </a:r>
            <a:r>
              <a:rPr lang="en-GB" sz="2000" dirty="0" smtClean="0">
                <a:latin typeface="Calibri" panose="020F0502020204030204" pitchFamily="34" charset="0"/>
              </a:rPr>
              <a:t>&amp; </a:t>
            </a:r>
            <a:r>
              <a:rPr lang="en-GB" sz="2000" b="1" dirty="0" smtClean="0">
                <a:latin typeface="Calibri" panose="020F0502020204030204" pitchFamily="34" charset="0"/>
              </a:rPr>
              <a:t>adapted</a:t>
            </a:r>
            <a:r>
              <a:rPr lang="en-GB" sz="2000" dirty="0" smtClean="0">
                <a:latin typeface="Calibri" panose="020F0502020204030204" pitchFamily="34" charset="0"/>
              </a:rPr>
              <a:t>. </a:t>
            </a:r>
          </a:p>
          <a:p>
            <a:pPr lvl="0">
              <a:buFont typeface="Wingdings" panose="05000000000000000000" pitchFamily="2" charset="2"/>
              <a:buChar char="ü"/>
            </a:pPr>
            <a:r>
              <a:rPr lang="en-GB" sz="2000" dirty="0" smtClean="0">
                <a:latin typeface="Calibri" panose="020F0502020204030204" pitchFamily="34" charset="0"/>
              </a:rPr>
              <a:t>They are based on a thorough assessment of one’s potentials and challenges as well as on the strengths and weaknesses one has. </a:t>
            </a:r>
          </a:p>
          <a:p>
            <a:pPr lvl="0">
              <a:buFont typeface="Wingdings" panose="05000000000000000000" pitchFamily="2" charset="2"/>
              <a:buChar char="ü"/>
            </a:pPr>
            <a:r>
              <a:rPr lang="en-GB" sz="2000" dirty="0" smtClean="0">
                <a:latin typeface="Calibri" panose="020F0502020204030204" pitchFamily="34" charset="0"/>
              </a:rPr>
              <a:t>They are translated into clear and sound goals </a:t>
            </a:r>
            <a:r>
              <a:rPr lang="en-GB" sz="2000" dirty="0">
                <a:latin typeface="Calibri" panose="020F0502020204030204" pitchFamily="34" charset="0"/>
              </a:rPr>
              <a:t>and </a:t>
            </a:r>
            <a:r>
              <a:rPr lang="en-GB" sz="2000" dirty="0" smtClean="0">
                <a:latin typeface="Calibri" panose="020F0502020204030204" pitchFamily="34" charset="0"/>
              </a:rPr>
              <a:t>targets that are endorsed by the main stakeholders and communicated to the public. </a:t>
            </a:r>
          </a:p>
          <a:p>
            <a:pPr lvl="0">
              <a:buFont typeface="Wingdings" panose="05000000000000000000" pitchFamily="2" charset="2"/>
              <a:buChar char="ü"/>
            </a:pPr>
            <a:r>
              <a:rPr lang="en-GB" sz="2000" dirty="0" smtClean="0">
                <a:latin typeface="Calibri" panose="020F0502020204030204" pitchFamily="34" charset="0"/>
              </a:rPr>
              <a:t>They are supported </a:t>
            </a:r>
            <a:r>
              <a:rPr lang="en-GB" sz="2000" dirty="0">
                <a:latin typeface="Calibri" panose="020F0502020204030204" pitchFamily="34" charset="0"/>
              </a:rPr>
              <a:t>by a broad coalition of relevant stakeholders in politics, business, the media, and civil </a:t>
            </a:r>
            <a:r>
              <a:rPr lang="en-GB" sz="2000" dirty="0" smtClean="0">
                <a:latin typeface="Calibri" panose="020F0502020204030204" pitchFamily="34" charset="0"/>
              </a:rPr>
              <a:t>society. </a:t>
            </a:r>
          </a:p>
          <a:p>
            <a:pPr lvl="0">
              <a:buFont typeface="Wingdings" panose="05000000000000000000" pitchFamily="2" charset="2"/>
              <a:buChar char="ü"/>
            </a:pPr>
            <a:r>
              <a:rPr lang="en-GB" sz="2000" dirty="0" smtClean="0">
                <a:latin typeface="Calibri" panose="020F0502020204030204" pitchFamily="34" charset="0"/>
              </a:rPr>
              <a:t>They are accompanied </a:t>
            </a:r>
            <a:r>
              <a:rPr lang="en-GB" sz="2000" dirty="0">
                <a:latin typeface="Calibri" panose="020F0502020204030204" pitchFamily="34" charset="0"/>
              </a:rPr>
              <a:t>by a corresponding alignment of </a:t>
            </a:r>
            <a:r>
              <a:rPr lang="en-GB" sz="2000" dirty="0" smtClean="0">
                <a:latin typeface="Calibri" panose="020F0502020204030204" pitchFamily="34" charset="0"/>
              </a:rPr>
              <a:t>a country’s policies</a:t>
            </a:r>
            <a:r>
              <a:rPr lang="en-GB" sz="2000" dirty="0">
                <a:latin typeface="Calibri" panose="020F0502020204030204" pitchFamily="34" charset="0"/>
              </a:rPr>
              <a:t>, </a:t>
            </a:r>
            <a:r>
              <a:rPr lang="en-GB" sz="2000" dirty="0" smtClean="0">
                <a:latin typeface="Calibri" panose="020F0502020204030204" pitchFamily="34" charset="0"/>
              </a:rPr>
              <a:t>instruments, </a:t>
            </a:r>
            <a:r>
              <a:rPr lang="en-GB" sz="2000" dirty="0">
                <a:latin typeface="Calibri" panose="020F0502020204030204" pitchFamily="34" charset="0"/>
              </a:rPr>
              <a:t>resources, and </a:t>
            </a:r>
            <a:r>
              <a:rPr lang="en-GB" sz="2000" dirty="0" smtClean="0">
                <a:latin typeface="Calibri" panose="020F0502020204030204" pitchFamily="34" charset="0"/>
              </a:rPr>
              <a:t>activities.</a:t>
            </a:r>
            <a:endParaRPr lang="en-GB" sz="2000" dirty="0">
              <a:latin typeface="Calibri" panose="020F0502020204030204" pitchFamily="34" charset="0"/>
            </a:endParaRPr>
          </a:p>
          <a:p>
            <a:pPr lvl="0"/>
            <a:endParaRPr lang="de-DE" sz="2000" dirty="0">
              <a:latin typeface="Calibri" panose="020F0502020204030204" pitchFamily="34" charset="0"/>
            </a:endParaRPr>
          </a:p>
        </p:txBody>
      </p:sp>
    </p:spTree>
    <p:extLst>
      <p:ext uri="{BB962C8B-B14F-4D97-AF65-F5344CB8AC3E}">
        <p14:creationId xmlns:p14="http://schemas.microsoft.com/office/powerpoint/2010/main" val="303673226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45741B8E-F7DF-4678-9FED-F3A93BD2EC7E}"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Assessment, Strategy and Framework Building </a:t>
            </a:r>
            <a:r>
              <a:rPr lang="en-US" b="1" dirty="0" smtClean="0">
                <a:solidFill>
                  <a:srgbClr val="C00000"/>
                </a:solidFill>
                <a:latin typeface="Calibri" panose="020F0502020204030204" pitchFamily="34" charset="0"/>
              </a:rPr>
              <a:t>3</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b="1" dirty="0" smtClean="0">
                <a:latin typeface="Calibri" panose="020F0502020204030204" pitchFamily="34" charset="0"/>
              </a:rPr>
              <a:t>Available tools </a:t>
            </a:r>
            <a:r>
              <a:rPr lang="en-US" sz="2000" dirty="0" smtClean="0">
                <a:latin typeface="Calibri" panose="020F0502020204030204" pitchFamily="34" charset="0"/>
              </a:rPr>
              <a:t>for assessment and strategy support: from GIZ: ELMA, EQUIP, PRODUSE, CADRE; from others: AILEG, HELIO, IRENA toolkit</a:t>
            </a:r>
          </a:p>
          <a:p>
            <a:pPr>
              <a:buFont typeface="Wingdings" panose="05000000000000000000" pitchFamily="2" charset="2"/>
              <a:buChar char="§"/>
            </a:pPr>
            <a:r>
              <a:rPr lang="en-US" sz="2000" b="1" dirty="0" smtClean="0">
                <a:latin typeface="Calibri" panose="020F0502020204030204" pitchFamily="34" charset="0"/>
              </a:rPr>
              <a:t>Good </a:t>
            </a:r>
            <a:r>
              <a:rPr lang="en-US" sz="2000" b="1" dirty="0">
                <a:latin typeface="Calibri" panose="020F0502020204030204" pitchFamily="34" charset="0"/>
              </a:rPr>
              <a:t>practice </a:t>
            </a:r>
            <a:r>
              <a:rPr lang="en-US" sz="2000" b="1" dirty="0" smtClean="0">
                <a:latin typeface="Calibri" panose="020F0502020204030204" pitchFamily="34" charset="0"/>
              </a:rPr>
              <a:t>options </a:t>
            </a:r>
            <a:r>
              <a:rPr lang="en-US" sz="2000" dirty="0" smtClean="0">
                <a:latin typeface="Calibri" panose="020F0502020204030204" pitchFamily="34" charset="0"/>
              </a:rPr>
              <a:t>for domestic </a:t>
            </a:r>
            <a:r>
              <a:rPr lang="en-US" sz="2000" dirty="0">
                <a:latin typeface="Calibri" panose="020F0502020204030204" pitchFamily="34" charset="0"/>
              </a:rPr>
              <a:t>assessment </a:t>
            </a:r>
            <a:r>
              <a:rPr lang="en-US" sz="2000" dirty="0" smtClean="0">
                <a:latin typeface="Calibri" panose="020F0502020204030204" pitchFamily="34" charset="0"/>
              </a:rPr>
              <a:t>approaches: </a:t>
            </a:r>
            <a:endParaRPr lang="en-US" sz="2000" dirty="0">
              <a:latin typeface="Calibri" panose="020F0502020204030204" pitchFamily="34" charset="0"/>
            </a:endParaRPr>
          </a:p>
          <a:p>
            <a:pPr lvl="1">
              <a:buFont typeface="Symbol" panose="05050102010706020507" pitchFamily="18" charset="2"/>
              <a:buChar char="-"/>
            </a:pPr>
            <a:r>
              <a:rPr lang="en-US" b="1" dirty="0" smtClean="0">
                <a:latin typeface="Calibri" panose="020F0502020204030204" pitchFamily="34" charset="0"/>
              </a:rPr>
              <a:t>China, Mexico</a:t>
            </a:r>
            <a:r>
              <a:rPr lang="en-US" b="1" dirty="0">
                <a:latin typeface="Calibri" panose="020F0502020204030204" pitchFamily="34" charset="0"/>
              </a:rPr>
              <a:t>:</a:t>
            </a:r>
            <a:r>
              <a:rPr lang="en-US" dirty="0">
                <a:latin typeface="Calibri" panose="020F0502020204030204" pitchFamily="34" charset="0"/>
              </a:rPr>
              <a:t> using </a:t>
            </a:r>
            <a:r>
              <a:rPr lang="en-US" dirty="0" smtClean="0">
                <a:latin typeface="Calibri" panose="020F0502020204030204" pitchFamily="34" charset="0"/>
              </a:rPr>
              <a:t>ILO methodologies to </a:t>
            </a:r>
            <a:r>
              <a:rPr lang="en-US" dirty="0">
                <a:latin typeface="Calibri" panose="020F0502020204030204" pitchFamily="34" charset="0"/>
              </a:rPr>
              <a:t>estimate </a:t>
            </a:r>
            <a:r>
              <a:rPr lang="en-US" dirty="0" smtClean="0">
                <a:latin typeface="Calibri" panose="020F0502020204030204" pitchFamily="34" charset="0"/>
              </a:rPr>
              <a:t>RE/EE </a:t>
            </a:r>
            <a:r>
              <a:rPr lang="en-US" dirty="0">
                <a:latin typeface="Calibri" panose="020F0502020204030204" pitchFamily="34" charset="0"/>
              </a:rPr>
              <a:t>employment </a:t>
            </a:r>
            <a:r>
              <a:rPr lang="en-US" dirty="0" smtClean="0">
                <a:latin typeface="Calibri" panose="020F0502020204030204" pitchFamily="34" charset="0"/>
              </a:rPr>
              <a:t>with input-output-tables; </a:t>
            </a:r>
            <a:r>
              <a:rPr lang="en-US" b="1" dirty="0" smtClean="0">
                <a:latin typeface="Calibri" panose="020F0502020204030204" pitchFamily="34" charset="0"/>
              </a:rPr>
              <a:t>South </a:t>
            </a:r>
            <a:r>
              <a:rPr lang="en-US" b="1" dirty="0">
                <a:latin typeface="Calibri" panose="020F0502020204030204" pitchFamily="34" charset="0"/>
              </a:rPr>
              <a:t>Africa:</a:t>
            </a:r>
            <a:r>
              <a:rPr lang="en-US" dirty="0">
                <a:latin typeface="Calibri" panose="020F0502020204030204" pitchFamily="34" charset="0"/>
              </a:rPr>
              <a:t> </a:t>
            </a:r>
            <a:r>
              <a:rPr lang="en-US" dirty="0" smtClean="0">
                <a:latin typeface="Calibri" panose="020F0502020204030204" pitchFamily="34" charset="0"/>
              </a:rPr>
              <a:t>using a system </a:t>
            </a:r>
            <a:r>
              <a:rPr lang="en-US" dirty="0">
                <a:latin typeface="Calibri" panose="020F0502020204030204" pitchFamily="34" charset="0"/>
              </a:rPr>
              <a:t>dynamics model to estimate </a:t>
            </a:r>
            <a:r>
              <a:rPr lang="en-US" dirty="0" smtClean="0">
                <a:latin typeface="Calibri" panose="020F0502020204030204" pitchFamily="34" charset="0"/>
              </a:rPr>
              <a:t>employment effects and </a:t>
            </a:r>
            <a:r>
              <a:rPr lang="en-US" dirty="0">
                <a:latin typeface="Calibri" panose="020F0502020204030204" pitchFamily="34" charset="0"/>
              </a:rPr>
              <a:t>environmental </a:t>
            </a:r>
            <a:r>
              <a:rPr lang="en-US" dirty="0" smtClean="0">
                <a:latin typeface="Calibri" panose="020F0502020204030204" pitchFamily="34" charset="0"/>
              </a:rPr>
              <a:t>impacts</a:t>
            </a:r>
          </a:p>
          <a:p>
            <a:pPr lvl="1">
              <a:buFont typeface="Symbol" panose="05050102010706020507" pitchFamily="18" charset="2"/>
              <a:buChar char="-"/>
            </a:pPr>
            <a:r>
              <a:rPr lang="en-US" b="1" dirty="0" smtClean="0">
                <a:latin typeface="Calibri" panose="020F0502020204030204" pitchFamily="34" charset="0"/>
              </a:rPr>
              <a:t>All 6 SE4JOBS reference countries: </a:t>
            </a:r>
            <a:r>
              <a:rPr lang="en-US" dirty="0" smtClean="0">
                <a:latin typeface="Calibri" panose="020F0502020204030204" pitchFamily="34" charset="0"/>
              </a:rPr>
              <a:t>using integrated, </a:t>
            </a:r>
            <a:r>
              <a:rPr lang="en-US" dirty="0">
                <a:latin typeface="Calibri" panose="020F0502020204030204" pitchFamily="34" charset="0"/>
              </a:rPr>
              <a:t>comprehensive, </a:t>
            </a:r>
            <a:r>
              <a:rPr lang="en-US" dirty="0" smtClean="0">
                <a:latin typeface="Calibri" panose="020F0502020204030204" pitchFamily="34" charset="0"/>
              </a:rPr>
              <a:t>regularly reviewed multi-annual RE roll-out plans; EE strategies developed and implemented to differing degrees</a:t>
            </a:r>
          </a:p>
          <a:p>
            <a:pPr lvl="1">
              <a:buFont typeface="Symbol" panose="05050102010706020507" pitchFamily="18" charset="2"/>
              <a:buChar char="-"/>
            </a:pPr>
            <a:r>
              <a:rPr lang="en-US" b="1" dirty="0" smtClean="0">
                <a:latin typeface="Calibri" panose="020F0502020204030204" pitchFamily="34" charset="0"/>
              </a:rPr>
              <a:t>Good example for a regional approach</a:t>
            </a:r>
            <a:r>
              <a:rPr lang="en-US" dirty="0" smtClean="0">
                <a:latin typeface="Calibri" panose="020F0502020204030204" pitchFamily="34" charset="0"/>
              </a:rPr>
              <a:t>: Arab NEEAP &amp; NREAP  Process</a:t>
            </a:r>
            <a:endParaRPr lang="en-US" dirty="0">
              <a:latin typeface="Calibri" panose="020F0502020204030204" pitchFamily="34" charset="0"/>
            </a:endParaRPr>
          </a:p>
          <a:p>
            <a:pPr lvl="0"/>
            <a:endParaRPr lang="en-US" sz="2000" dirty="0">
              <a:latin typeface="Calibri" panose="020F0502020204030204" pitchFamily="34" charset="0"/>
            </a:endParaRPr>
          </a:p>
          <a:p>
            <a:pPr lvl="0"/>
            <a:endParaRPr lang="en-GB" sz="2000" dirty="0">
              <a:latin typeface="Calibri" panose="020F0502020204030204" pitchFamily="34" charset="0"/>
            </a:endParaRPr>
          </a:p>
          <a:p>
            <a:pPr lvl="0"/>
            <a:endParaRPr lang="de-DE" sz="2000" dirty="0">
              <a:latin typeface="Calibri" panose="020F0502020204030204" pitchFamily="34" charset="0"/>
            </a:endParaRPr>
          </a:p>
        </p:txBody>
      </p:sp>
    </p:spTree>
    <p:extLst>
      <p:ext uri="{BB962C8B-B14F-4D97-AF65-F5344CB8AC3E}">
        <p14:creationId xmlns:p14="http://schemas.microsoft.com/office/powerpoint/2010/main" val="237398966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D2B9272F-6C37-41FB-A7B1-AB5B90CC0651}"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Support Instruments and Business Development </a:t>
            </a:r>
            <a:r>
              <a:rPr lang="en-US" b="1" dirty="0" smtClean="0">
                <a:solidFill>
                  <a:srgbClr val="C00000"/>
                </a:solidFill>
                <a:latin typeface="Calibri" panose="020F0502020204030204" pitchFamily="34" charset="0"/>
              </a:rPr>
              <a:t>1</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dirty="0">
                <a:latin typeface="Calibri" panose="020F0502020204030204" pitchFamily="34" charset="0"/>
              </a:rPr>
              <a:t>A </a:t>
            </a:r>
            <a:r>
              <a:rPr lang="en-US" sz="2000" b="1" dirty="0">
                <a:latin typeface="Calibri" panose="020F0502020204030204" pitchFamily="34" charset="0"/>
              </a:rPr>
              <a:t>larger participation of the local workforce &amp; business community, </a:t>
            </a:r>
            <a:r>
              <a:rPr lang="en-US" sz="2000" dirty="0">
                <a:latin typeface="Calibri" panose="020F0502020204030204" pitchFamily="34" charset="0"/>
              </a:rPr>
              <a:t>esp. of MSMEs, is crucial for stepping up the pace and scope of RE/EE deployment, while </a:t>
            </a:r>
            <a:r>
              <a:rPr lang="en-US" sz="2000" dirty="0" smtClean="0">
                <a:latin typeface="Calibri" panose="020F0502020204030204" pitchFamily="34" charset="0"/>
              </a:rPr>
              <a:t>bringing </a:t>
            </a:r>
            <a:r>
              <a:rPr lang="en-US" sz="2000" dirty="0">
                <a:latin typeface="Calibri" panose="020F0502020204030204" pitchFamily="34" charset="0"/>
              </a:rPr>
              <a:t>down delays and costs linked to it.</a:t>
            </a:r>
          </a:p>
          <a:p>
            <a:pPr lvl="0">
              <a:buFont typeface="Wingdings" panose="05000000000000000000" pitchFamily="2" charset="2"/>
              <a:buChar char="§"/>
            </a:pPr>
            <a:r>
              <a:rPr lang="en-US" sz="2000" b="1" dirty="0" smtClean="0">
                <a:latin typeface="Calibri" panose="020F0502020204030204" pitchFamily="34" charset="0"/>
              </a:rPr>
              <a:t>Actual or prospective </a:t>
            </a:r>
            <a:r>
              <a:rPr lang="en-US" sz="2000" b="1" dirty="0">
                <a:latin typeface="Calibri" panose="020F0502020204030204" pitchFamily="34" charset="0"/>
              </a:rPr>
              <a:t>local economic actors </a:t>
            </a:r>
            <a:r>
              <a:rPr lang="en-US" sz="2000" dirty="0">
                <a:latin typeface="Calibri" panose="020F0502020204030204" pitchFamily="34" charset="0"/>
              </a:rPr>
              <a:t>(investors, </a:t>
            </a:r>
            <a:r>
              <a:rPr lang="en-US" sz="2000" dirty="0" smtClean="0">
                <a:latin typeface="Calibri" panose="020F0502020204030204" pitchFamily="34" charset="0"/>
              </a:rPr>
              <a:t>developers</a:t>
            </a:r>
            <a:r>
              <a:rPr lang="en-US" sz="2000" dirty="0">
                <a:latin typeface="Calibri" panose="020F0502020204030204" pitchFamily="34" charset="0"/>
              </a:rPr>
              <a:t>, </a:t>
            </a:r>
            <a:r>
              <a:rPr lang="en-US" sz="2000" dirty="0" smtClean="0">
                <a:latin typeface="Calibri" panose="020F0502020204030204" pitchFamily="34" charset="0"/>
              </a:rPr>
              <a:t>manufacturers, service providers, off-takers</a:t>
            </a:r>
            <a:r>
              <a:rPr lang="en-US" sz="2000" dirty="0">
                <a:latin typeface="Calibri" panose="020F0502020204030204" pitchFamily="34" charset="0"/>
              </a:rPr>
              <a:t>…) </a:t>
            </a:r>
            <a:r>
              <a:rPr lang="en-US" sz="2000" dirty="0" smtClean="0">
                <a:latin typeface="Calibri" panose="020F0502020204030204" pitchFamily="34" charset="0"/>
              </a:rPr>
              <a:t>should be pro-actively supported in correctly identifying and capturing market niches.</a:t>
            </a:r>
          </a:p>
          <a:p>
            <a:pPr>
              <a:buFont typeface="Wingdings" panose="05000000000000000000" pitchFamily="2" charset="2"/>
              <a:buChar char="§"/>
            </a:pPr>
            <a:r>
              <a:rPr lang="en-US" sz="2000" dirty="0" smtClean="0">
                <a:latin typeface="Calibri" panose="020F0502020204030204" pitchFamily="34" charset="0"/>
              </a:rPr>
              <a:t>Market </a:t>
            </a:r>
            <a:r>
              <a:rPr lang="en-US" sz="2000" dirty="0">
                <a:latin typeface="Calibri" panose="020F0502020204030204" pitchFamily="34" charset="0"/>
              </a:rPr>
              <a:t>segments which exhibit comparatively </a:t>
            </a:r>
            <a:r>
              <a:rPr lang="en-US" sz="2000" b="1" dirty="0">
                <a:latin typeface="Calibri" panose="020F0502020204030204" pitchFamily="34" charset="0"/>
              </a:rPr>
              <a:t>low entry barriers </a:t>
            </a:r>
            <a:r>
              <a:rPr lang="en-US" sz="2000" dirty="0" smtClean="0">
                <a:latin typeface="Calibri" panose="020F0502020204030204" pitchFamily="34" charset="0"/>
              </a:rPr>
              <a:t>and offer </a:t>
            </a:r>
            <a:r>
              <a:rPr lang="en-US" sz="2000" b="1" dirty="0" smtClean="0">
                <a:latin typeface="Calibri" panose="020F0502020204030204" pitchFamily="34" charset="0"/>
              </a:rPr>
              <a:t>over-average job effects </a:t>
            </a:r>
            <a:r>
              <a:rPr lang="en-US" sz="2000" dirty="0" smtClean="0">
                <a:latin typeface="Calibri" panose="020F0502020204030204" pitchFamily="34" charset="0"/>
              </a:rPr>
              <a:t>should be specifically focused</a:t>
            </a:r>
            <a:endParaRPr lang="en-US" sz="2000" dirty="0">
              <a:latin typeface="Calibri" panose="020F0502020204030204" pitchFamily="34" charset="0"/>
            </a:endParaRPr>
          </a:p>
          <a:p>
            <a:pPr lvl="0">
              <a:buFont typeface="Wingdings" panose="05000000000000000000" pitchFamily="2" charset="2"/>
              <a:buChar char="§"/>
            </a:pPr>
            <a:r>
              <a:rPr lang="en-US" sz="2000" b="1" dirty="0" smtClean="0">
                <a:latin typeface="Calibri" panose="020F0502020204030204" pitchFamily="34" charset="0"/>
              </a:rPr>
              <a:t>Tried-and-tested </a:t>
            </a:r>
            <a:r>
              <a:rPr lang="en-US" sz="2000" b="1" dirty="0">
                <a:latin typeface="Calibri" panose="020F0502020204030204" pitchFamily="34" charset="0"/>
              </a:rPr>
              <a:t>instruments </a:t>
            </a:r>
            <a:r>
              <a:rPr lang="en-US" sz="2000" b="1" dirty="0" smtClean="0">
                <a:latin typeface="Calibri" panose="020F0502020204030204" pitchFamily="34" charset="0"/>
              </a:rPr>
              <a:t>from other policy fields</a:t>
            </a:r>
            <a:r>
              <a:rPr lang="en-US" sz="2000" dirty="0" smtClean="0">
                <a:latin typeface="Calibri" panose="020F0502020204030204" pitchFamily="34" charset="0"/>
              </a:rPr>
              <a:t>, </a:t>
            </a:r>
            <a:r>
              <a:rPr lang="en-US" sz="2000" dirty="0">
                <a:latin typeface="Calibri" panose="020F0502020204030204" pitchFamily="34" charset="0"/>
              </a:rPr>
              <a:t>like </a:t>
            </a:r>
            <a:r>
              <a:rPr lang="en-US" sz="2000" dirty="0" smtClean="0">
                <a:latin typeface="Calibri" panose="020F0502020204030204" pitchFamily="34" charset="0"/>
              </a:rPr>
              <a:t>PSD, local </a:t>
            </a:r>
            <a:r>
              <a:rPr lang="en-US" sz="2000" dirty="0">
                <a:latin typeface="Calibri" panose="020F0502020204030204" pitchFamily="34" charset="0"/>
              </a:rPr>
              <a:t>supplier development </a:t>
            </a:r>
            <a:r>
              <a:rPr lang="en-US" sz="2000" dirty="0" smtClean="0">
                <a:latin typeface="Calibri" panose="020F0502020204030204" pitchFamily="34" charset="0"/>
              </a:rPr>
              <a:t>&amp; business </a:t>
            </a:r>
            <a:r>
              <a:rPr lang="en-US" sz="2000" dirty="0">
                <a:latin typeface="Calibri" panose="020F0502020204030204" pitchFamily="34" charset="0"/>
              </a:rPr>
              <a:t>linkage </a:t>
            </a:r>
            <a:r>
              <a:rPr lang="en-US" sz="2000" dirty="0" smtClean="0">
                <a:latin typeface="Calibri" panose="020F0502020204030204" pitchFamily="34" charset="0"/>
              </a:rPr>
              <a:t>programs, </a:t>
            </a:r>
            <a:r>
              <a:rPr lang="en-US" sz="2000" dirty="0">
                <a:latin typeface="Calibri" panose="020F0502020204030204" pitchFamily="34" charset="0"/>
              </a:rPr>
              <a:t>can be used </a:t>
            </a:r>
            <a:r>
              <a:rPr lang="en-US" sz="2000" dirty="0" smtClean="0">
                <a:latin typeface="Calibri" panose="020F0502020204030204" pitchFamily="34" charset="0"/>
              </a:rPr>
              <a:t>for it</a:t>
            </a:r>
          </a:p>
          <a:p>
            <a:pPr lvl="0">
              <a:buFont typeface="Wingdings" panose="05000000000000000000" pitchFamily="2" charset="2"/>
              <a:buChar char="§"/>
            </a:pPr>
            <a:endParaRPr lang="en-US" sz="2000" dirty="0">
              <a:latin typeface="Calibri" panose="020F0502020204030204" pitchFamily="34" charset="0"/>
            </a:endParaRPr>
          </a:p>
        </p:txBody>
      </p:sp>
    </p:spTree>
    <p:extLst>
      <p:ext uri="{BB962C8B-B14F-4D97-AF65-F5344CB8AC3E}">
        <p14:creationId xmlns:p14="http://schemas.microsoft.com/office/powerpoint/2010/main" val="143878164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842B3E0C-8CE6-4E4B-A5D4-4630061ACBC6}"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Support Instruments and Business Development 2</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dirty="0" smtClean="0">
                <a:latin typeface="Calibri" panose="020F0502020204030204" pitchFamily="34" charset="0"/>
              </a:rPr>
              <a:t>Good support instruments incentivize RE/EE investments in a non-discriminatory and cost-effective way. </a:t>
            </a:r>
          </a:p>
          <a:p>
            <a:pPr>
              <a:buFont typeface="Wingdings" panose="05000000000000000000" pitchFamily="2" charset="2"/>
              <a:buChar char="ü"/>
            </a:pPr>
            <a:r>
              <a:rPr lang="en-US" sz="2000" dirty="0" smtClean="0">
                <a:latin typeface="Calibri" panose="020F0502020204030204" pitchFamily="34" charset="0"/>
              </a:rPr>
              <a:t>They strike a balance between both demand and supply support.</a:t>
            </a:r>
          </a:p>
          <a:p>
            <a:pPr>
              <a:buFont typeface="Wingdings" panose="05000000000000000000" pitchFamily="2" charset="2"/>
              <a:buChar char="ü"/>
            </a:pPr>
            <a:r>
              <a:rPr lang="en-US" sz="2000" dirty="0" smtClean="0">
                <a:latin typeface="Calibri" panose="020F0502020204030204" pitchFamily="34" charset="0"/>
              </a:rPr>
              <a:t>They target key market failures (awareness, externalities/freeriding, coordination problems) and those groups with the greatest potential. </a:t>
            </a:r>
          </a:p>
          <a:p>
            <a:pPr>
              <a:buFont typeface="Wingdings" panose="05000000000000000000" pitchFamily="2" charset="2"/>
              <a:buChar char="ü"/>
            </a:pPr>
            <a:r>
              <a:rPr lang="en-US" sz="2000" dirty="0" smtClean="0">
                <a:latin typeface="Calibri" panose="020F0502020204030204" pitchFamily="34" charset="0"/>
              </a:rPr>
              <a:t>They help businesses </a:t>
            </a:r>
            <a:r>
              <a:rPr lang="en-US" sz="2000" dirty="0">
                <a:latin typeface="Calibri" panose="020F0502020204030204" pitchFamily="34" charset="0"/>
              </a:rPr>
              <a:t>to become competitive and </a:t>
            </a:r>
            <a:r>
              <a:rPr lang="en-US" sz="2000" dirty="0" smtClean="0">
                <a:latin typeface="Calibri" panose="020F0502020204030204" pitchFamily="34" charset="0"/>
              </a:rPr>
              <a:t>deliver </a:t>
            </a:r>
            <a:r>
              <a:rPr lang="en-US" sz="2000" dirty="0">
                <a:latin typeface="Calibri" panose="020F0502020204030204" pitchFamily="34" charset="0"/>
              </a:rPr>
              <a:t>quality</a:t>
            </a:r>
            <a:r>
              <a:rPr lang="en-US" sz="2000" dirty="0" smtClean="0">
                <a:latin typeface="Calibri" panose="020F0502020204030204" pitchFamily="34" charset="0"/>
              </a:rPr>
              <a:t>.</a:t>
            </a:r>
          </a:p>
          <a:p>
            <a:pPr>
              <a:buFont typeface="Wingdings" panose="05000000000000000000" pitchFamily="2" charset="2"/>
              <a:buChar char="ü"/>
            </a:pPr>
            <a:r>
              <a:rPr lang="en-US" sz="2000" dirty="0" smtClean="0">
                <a:latin typeface="Calibri" panose="020F0502020204030204" pitchFamily="34" charset="0"/>
              </a:rPr>
              <a:t>They limit rents </a:t>
            </a:r>
            <a:r>
              <a:rPr lang="en-US" sz="2000" dirty="0">
                <a:latin typeface="Calibri" panose="020F0502020204030204" pitchFamily="34" charset="0"/>
              </a:rPr>
              <a:t>in </a:t>
            </a:r>
            <a:r>
              <a:rPr lang="en-US" sz="2000" dirty="0" smtClean="0">
                <a:latin typeface="Calibri" panose="020F0502020204030204" pitchFamily="34" charset="0"/>
              </a:rPr>
              <a:t>time/scope and base them on performance.</a:t>
            </a: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119070146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842B3E0C-8CE6-4E4B-A5D4-4630061ACBC6}"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Support Instruments and Business Development </a:t>
            </a:r>
            <a:r>
              <a:rPr lang="en-US" b="1" dirty="0" smtClean="0">
                <a:solidFill>
                  <a:srgbClr val="C00000"/>
                </a:solidFill>
                <a:latin typeface="Calibri" panose="020F0502020204030204" pitchFamily="34" charset="0"/>
              </a:rPr>
              <a:t>3</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b="1" dirty="0" smtClean="0">
                <a:latin typeface="Calibri" panose="020F0502020204030204" pitchFamily="34" charset="0"/>
              </a:rPr>
              <a:t>Available tools </a:t>
            </a:r>
            <a:r>
              <a:rPr lang="en-US" sz="2000" dirty="0" smtClean="0">
                <a:latin typeface="Calibri" panose="020F0502020204030204" pitchFamily="34" charset="0"/>
              </a:rPr>
              <a:t>for demand and supply support: from GIZ: EQUIP, PRODUSE; from others: CLIFIT, AILEG</a:t>
            </a:r>
          </a:p>
          <a:p>
            <a:pPr>
              <a:buFont typeface="Wingdings" panose="05000000000000000000" pitchFamily="2" charset="2"/>
              <a:buChar char="§"/>
            </a:pPr>
            <a:r>
              <a:rPr lang="en-US" sz="2000" b="1" dirty="0" smtClean="0">
                <a:latin typeface="Calibri" panose="020F0502020204030204" pitchFamily="34" charset="0"/>
              </a:rPr>
              <a:t>Good practice options </a:t>
            </a:r>
            <a:r>
              <a:rPr lang="en-US" sz="2000" dirty="0" smtClean="0">
                <a:latin typeface="Calibri" panose="020F0502020204030204" pitchFamily="34" charset="0"/>
              </a:rPr>
              <a:t>for effective support instruments: </a:t>
            </a:r>
          </a:p>
          <a:p>
            <a:pPr lvl="1">
              <a:buFont typeface="Symbol" panose="05050102010706020507" pitchFamily="18" charset="2"/>
              <a:buChar char="-"/>
            </a:pPr>
            <a:r>
              <a:rPr lang="en-US" b="1" dirty="0" smtClean="0">
                <a:latin typeface="Calibri" panose="020F0502020204030204" pitchFamily="34" charset="0"/>
              </a:rPr>
              <a:t>Large-scale revolving financial support mechanisms: </a:t>
            </a:r>
            <a:r>
              <a:rPr lang="en-US" dirty="0" smtClean="0">
                <a:latin typeface="Calibri" panose="020F0502020204030204" pitchFamily="34" charset="0"/>
              </a:rPr>
              <a:t>fossil taxes in India and Mexico; utility levies in Brazil and Mexico; electricity consumption surcharges and carbon trading schemes in China</a:t>
            </a:r>
          </a:p>
          <a:p>
            <a:pPr lvl="1">
              <a:buFont typeface="Symbol" panose="05050102010706020507" pitchFamily="18" charset="2"/>
              <a:buChar char="-"/>
            </a:pPr>
            <a:r>
              <a:rPr lang="en-US" b="1" dirty="0" smtClean="0">
                <a:latin typeface="Calibri" panose="020F0502020204030204" pitchFamily="34" charset="0"/>
              </a:rPr>
              <a:t>Very heterogeneous financial sector involvement: </a:t>
            </a:r>
            <a:r>
              <a:rPr lang="en-US" dirty="0" smtClean="0">
                <a:latin typeface="Calibri" panose="020F0502020204030204" pitchFamily="34" charset="0"/>
              </a:rPr>
              <a:t>prominent role for public banks in Brazil and China: commercial banks in lead position in South Africa and Turkey</a:t>
            </a:r>
          </a:p>
          <a:p>
            <a:pPr lvl="1">
              <a:buFont typeface="Symbol" panose="05050102010706020507" pitchFamily="18" charset="2"/>
              <a:buChar char="-"/>
            </a:pPr>
            <a:r>
              <a:rPr lang="en-US" b="1" dirty="0" smtClean="0">
                <a:latin typeface="Calibri" panose="020F0502020204030204" pitchFamily="34" charset="0"/>
              </a:rPr>
              <a:t>Capacity auctions </a:t>
            </a:r>
            <a:r>
              <a:rPr lang="en-US" b="1" dirty="0">
                <a:latin typeface="Calibri" panose="020F0502020204030204" pitchFamily="34" charset="0"/>
              </a:rPr>
              <a:t>with </a:t>
            </a:r>
            <a:r>
              <a:rPr lang="en-US" b="1" dirty="0" smtClean="0">
                <a:latin typeface="Calibri" panose="020F0502020204030204" pitchFamily="34" charset="0"/>
              </a:rPr>
              <a:t>local content premiums </a:t>
            </a:r>
            <a:r>
              <a:rPr lang="en-US" dirty="0" smtClean="0">
                <a:latin typeface="Calibri" panose="020F0502020204030204" pitchFamily="34" charset="0"/>
              </a:rPr>
              <a:t>in Brazil</a:t>
            </a:r>
            <a:r>
              <a:rPr lang="en-US" dirty="0">
                <a:latin typeface="Calibri" panose="020F0502020204030204" pitchFamily="34" charset="0"/>
              </a:rPr>
              <a:t>, South Africa, </a:t>
            </a:r>
            <a:r>
              <a:rPr lang="en-US" dirty="0" smtClean="0">
                <a:latin typeface="Calibri" panose="020F0502020204030204" pitchFamily="34" charset="0"/>
              </a:rPr>
              <a:t>Morocco; </a:t>
            </a:r>
            <a:r>
              <a:rPr lang="en-US" b="1" dirty="0" smtClean="0">
                <a:latin typeface="Calibri" panose="020F0502020204030204" pitchFamily="34" charset="0"/>
              </a:rPr>
              <a:t>RE </a:t>
            </a:r>
            <a:r>
              <a:rPr lang="en-US" b="1" dirty="0" err="1" smtClean="0">
                <a:latin typeface="Calibri" panose="020F0502020204030204" pitchFamily="34" charset="0"/>
              </a:rPr>
              <a:t>FiTs</a:t>
            </a:r>
            <a:r>
              <a:rPr lang="en-US" b="1" dirty="0" smtClean="0">
                <a:latin typeface="Calibri" panose="020F0502020204030204" pitchFamily="34" charset="0"/>
              </a:rPr>
              <a:t> with local </a:t>
            </a:r>
            <a:r>
              <a:rPr lang="en-US" b="1" dirty="0">
                <a:latin typeface="Calibri" panose="020F0502020204030204" pitchFamily="34" charset="0"/>
              </a:rPr>
              <a:t>content premiums </a:t>
            </a:r>
            <a:r>
              <a:rPr lang="en-US" dirty="0" smtClean="0">
                <a:latin typeface="Calibri" panose="020F0502020204030204" pitchFamily="34" charset="0"/>
              </a:rPr>
              <a:t>in Turkey</a:t>
            </a:r>
            <a:r>
              <a:rPr lang="en-US" dirty="0">
                <a:latin typeface="Calibri" panose="020F0502020204030204" pitchFamily="34" charset="0"/>
              </a:rPr>
              <a:t>, Egypt </a:t>
            </a:r>
            <a:endParaRPr lang="en-US" dirty="0" smtClean="0">
              <a:latin typeface="Calibri" panose="020F0502020204030204" pitchFamily="34" charset="0"/>
            </a:endParaRPr>
          </a:p>
          <a:p>
            <a:pPr lvl="1">
              <a:buFont typeface="Symbol" panose="05050102010706020507" pitchFamily="18" charset="2"/>
              <a:buChar char="-"/>
            </a:pPr>
            <a:endParaRPr lang="en-US" dirty="0" smtClean="0">
              <a:latin typeface="Calibri" panose="020F0502020204030204" pitchFamily="34" charset="0"/>
            </a:endParaRP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134655822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80983C3-D4DE-4248-AE92-D670686F9C12}"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Capacity Development and Skill Building 1</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dirty="0" smtClean="0">
                <a:latin typeface="Calibri" panose="020F0502020204030204" pitchFamily="34" charset="0"/>
              </a:rPr>
              <a:t>The larger the share and the greater the role of local actors, the more important become </a:t>
            </a:r>
            <a:r>
              <a:rPr lang="en-US" sz="2000" b="1" dirty="0" smtClean="0">
                <a:latin typeface="Calibri" panose="020F0502020204030204" pitchFamily="34" charset="0"/>
              </a:rPr>
              <a:t>the notions of performance and quality </a:t>
            </a:r>
            <a:r>
              <a:rPr lang="en-US" sz="2000" dirty="0" smtClean="0">
                <a:latin typeface="Calibri" panose="020F0502020204030204" pitchFamily="34" charset="0"/>
              </a:rPr>
              <a:t>and the need for the state to pro-actively support and secure them.</a:t>
            </a:r>
          </a:p>
          <a:p>
            <a:pPr lvl="0">
              <a:buFont typeface="Wingdings" panose="05000000000000000000" pitchFamily="2" charset="2"/>
              <a:buChar char="§"/>
            </a:pPr>
            <a:r>
              <a:rPr lang="en-US" sz="2000" b="1" dirty="0" smtClean="0">
                <a:latin typeface="Calibri" panose="020F0502020204030204" pitchFamily="34" charset="0"/>
              </a:rPr>
              <a:t>Skill </a:t>
            </a:r>
            <a:r>
              <a:rPr lang="en-US" sz="2000" b="1" dirty="0">
                <a:latin typeface="Calibri" panose="020F0502020204030204" pitchFamily="34" charset="0"/>
              </a:rPr>
              <a:t>and capacity building at both individual and institutional levels </a:t>
            </a:r>
            <a:r>
              <a:rPr lang="en-US" sz="2000" dirty="0">
                <a:latin typeface="Calibri" panose="020F0502020204030204" pitchFamily="34" charset="0"/>
              </a:rPr>
              <a:t>are particularly crucial: performance gaps need to be overcome, and quality issues need to be resolved, so that the necessary longevity and profitability of the installations can be guaranteed.</a:t>
            </a:r>
            <a:endParaRPr lang="de-DE" sz="2000" dirty="0">
              <a:latin typeface="Calibri" panose="020F0502020204030204" pitchFamily="34" charset="0"/>
            </a:endParaRPr>
          </a:p>
          <a:p>
            <a:pPr lvl="0">
              <a:buFont typeface="Wingdings" panose="05000000000000000000" pitchFamily="2" charset="2"/>
              <a:buChar char="§"/>
            </a:pPr>
            <a:r>
              <a:rPr lang="en-US" sz="2000" b="1" dirty="0">
                <a:latin typeface="Calibri" panose="020F0502020204030204" pitchFamily="34" charset="0"/>
              </a:rPr>
              <a:t>A clear priority should thus be given to human capital </a:t>
            </a:r>
            <a:r>
              <a:rPr lang="en-US" sz="2000" b="1" dirty="0" smtClean="0">
                <a:latin typeface="Calibri" panose="020F0502020204030204" pitchFamily="34" charset="0"/>
              </a:rPr>
              <a:t>development:</a:t>
            </a:r>
            <a:r>
              <a:rPr lang="en-US" sz="2000" dirty="0" smtClean="0">
                <a:latin typeface="Calibri" panose="020F0502020204030204" pitchFamily="34" charset="0"/>
              </a:rPr>
              <a:t> </a:t>
            </a:r>
            <a:r>
              <a:rPr lang="en-US" sz="2000" dirty="0">
                <a:latin typeface="Calibri" panose="020F0502020204030204" pitchFamily="34" charset="0"/>
              </a:rPr>
              <a:t>this should include encouraging cooperation between education and business at both academic and TVET levels, enhancing applied research and TVET+LLL, while always considering the informal sector.</a:t>
            </a:r>
          </a:p>
          <a:p>
            <a:endParaRPr lang="en-US" sz="2000" dirty="0" smtClean="0">
              <a:latin typeface="Calibri" panose="020F0502020204030204" pitchFamily="34" charset="0"/>
            </a:endParaRP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360914436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147A257-5A82-48AE-B214-3DE742296F3A}"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Capacity Development and Skill Building </a:t>
            </a:r>
            <a:r>
              <a:rPr lang="en-US" b="1" dirty="0" smtClean="0">
                <a:solidFill>
                  <a:srgbClr val="C00000"/>
                </a:solidFill>
                <a:latin typeface="Calibri" panose="020F0502020204030204" pitchFamily="34" charset="0"/>
              </a:rPr>
              <a:t>2</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dirty="0">
                <a:latin typeface="Calibri" panose="020F0502020204030204" pitchFamily="34" charset="0"/>
              </a:rPr>
              <a:t>E</a:t>
            </a:r>
            <a:r>
              <a:rPr lang="en-US" sz="2000" dirty="0" smtClean="0">
                <a:latin typeface="Calibri" panose="020F0502020204030204" pitchFamily="34" charset="0"/>
              </a:rPr>
              <a:t>mployment-enhancing HCD policies foster a sufficiently </a:t>
            </a:r>
            <a:r>
              <a:rPr lang="en-US" sz="2000" smtClean="0">
                <a:latin typeface="Calibri" panose="020F0502020204030204" pitchFamily="34" charset="0"/>
              </a:rPr>
              <a:t>large local work-force </a:t>
            </a:r>
            <a:r>
              <a:rPr lang="en-US" sz="2000" dirty="0" smtClean="0">
                <a:latin typeface="Calibri" panose="020F0502020204030204" pitchFamily="34" charset="0"/>
              </a:rPr>
              <a:t>with the right skill sets. </a:t>
            </a:r>
          </a:p>
          <a:p>
            <a:pPr>
              <a:buFont typeface="Wingdings" panose="05000000000000000000" pitchFamily="2" charset="2"/>
              <a:buChar char="ü"/>
            </a:pPr>
            <a:r>
              <a:rPr lang="en-US" sz="2000" dirty="0" smtClean="0">
                <a:latin typeface="Calibri" panose="020F0502020204030204" pitchFamily="34" charset="0"/>
              </a:rPr>
              <a:t>Their focus, scope and sequencing is in phase with the expected market development in different areas. </a:t>
            </a:r>
          </a:p>
          <a:p>
            <a:pPr>
              <a:buFont typeface="Wingdings" panose="05000000000000000000" pitchFamily="2" charset="2"/>
              <a:buChar char="ü"/>
            </a:pPr>
            <a:r>
              <a:rPr lang="en-US" sz="2000" dirty="0" smtClean="0">
                <a:latin typeface="Calibri" panose="020F0502020204030204" pitchFamily="34" charset="0"/>
              </a:rPr>
              <a:t>The private sector is closely associated. </a:t>
            </a:r>
          </a:p>
          <a:p>
            <a:pPr>
              <a:buFont typeface="Wingdings" panose="05000000000000000000" pitchFamily="2" charset="2"/>
              <a:buChar char="ü"/>
            </a:pPr>
            <a:r>
              <a:rPr lang="en-US" sz="2000" dirty="0" smtClean="0">
                <a:latin typeface="Calibri" panose="020F0502020204030204" pitchFamily="34" charset="0"/>
              </a:rPr>
              <a:t>Standards used are transparent, consistent, labor market-oriented</a:t>
            </a:r>
          </a:p>
          <a:p>
            <a:pPr>
              <a:buFont typeface="Wingdings" panose="05000000000000000000" pitchFamily="2" charset="2"/>
              <a:buChar char="ü"/>
            </a:pPr>
            <a:r>
              <a:rPr lang="en-US" sz="2000" dirty="0" smtClean="0">
                <a:latin typeface="Calibri" panose="020F0502020204030204" pitchFamily="34" charset="0"/>
              </a:rPr>
              <a:t>They are effectively enforced and regularly updated.</a:t>
            </a: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334737292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147A257-5A82-48AE-B214-3DE742296F3A}"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Capacity Development and Skill Building </a:t>
            </a:r>
            <a:r>
              <a:rPr lang="en-US" b="1" dirty="0" smtClean="0">
                <a:solidFill>
                  <a:srgbClr val="C00000"/>
                </a:solidFill>
                <a:latin typeface="Calibri" panose="020F0502020204030204" pitchFamily="34" charset="0"/>
              </a:rPr>
              <a:t>3</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b="1" dirty="0" smtClean="0">
                <a:latin typeface="Calibri" panose="020F0502020204030204" pitchFamily="34" charset="0"/>
              </a:rPr>
              <a:t>Good practice options </a:t>
            </a:r>
            <a:r>
              <a:rPr lang="en-US" sz="2000" dirty="0" smtClean="0">
                <a:latin typeface="Calibri" panose="020F0502020204030204" pitchFamily="34" charset="0"/>
              </a:rPr>
              <a:t>for skill building policies:</a:t>
            </a:r>
          </a:p>
          <a:p>
            <a:pPr lvl="1">
              <a:buFont typeface="Symbol" panose="05050102010706020507" pitchFamily="18" charset="2"/>
              <a:buChar char="-"/>
            </a:pPr>
            <a:r>
              <a:rPr lang="en-US" b="1" dirty="0" smtClean="0">
                <a:latin typeface="Calibri" panose="020F0502020204030204" pitchFamily="34" charset="0"/>
              </a:rPr>
              <a:t>China</a:t>
            </a:r>
            <a:r>
              <a:rPr lang="en-US" dirty="0" smtClean="0">
                <a:latin typeface="Calibri" panose="020F0502020204030204" pitchFamily="34" charset="0"/>
              </a:rPr>
              <a:t>: ILO-based skill needs </a:t>
            </a:r>
            <a:r>
              <a:rPr lang="en-US" dirty="0">
                <a:latin typeface="Calibri" panose="020F0502020204030204" pitchFamily="34" charset="0"/>
              </a:rPr>
              <a:t>assessment </a:t>
            </a:r>
            <a:r>
              <a:rPr lang="en-US" dirty="0" smtClean="0">
                <a:latin typeface="Calibri" panose="020F0502020204030204" pitchFamily="34" charset="0"/>
              </a:rPr>
              <a:t>for RE/EE employment</a:t>
            </a:r>
          </a:p>
          <a:p>
            <a:pPr lvl="1">
              <a:buFont typeface="Symbol" panose="05050102010706020507" pitchFamily="18" charset="2"/>
              <a:buChar char="-"/>
            </a:pPr>
            <a:r>
              <a:rPr lang="en-US" b="1" dirty="0" smtClean="0">
                <a:latin typeface="Calibri" panose="020F0502020204030204" pitchFamily="34" charset="0"/>
              </a:rPr>
              <a:t>China, Turkey</a:t>
            </a:r>
            <a:r>
              <a:rPr lang="en-US" dirty="0" smtClean="0">
                <a:latin typeface="Calibri" panose="020F0502020204030204" pitchFamily="34" charset="0"/>
              </a:rPr>
              <a:t>: integration into existing university &amp; research </a:t>
            </a:r>
            <a:r>
              <a:rPr lang="en-US" dirty="0">
                <a:latin typeface="Calibri" panose="020F0502020204030204" pitchFamily="34" charset="0"/>
              </a:rPr>
              <a:t>programs </a:t>
            </a:r>
            <a:r>
              <a:rPr lang="en-US" dirty="0" smtClean="0">
                <a:latin typeface="Calibri" panose="020F0502020204030204" pitchFamily="34" charset="0"/>
              </a:rPr>
              <a:t>as well as the ‘normal’ vocational training system</a:t>
            </a:r>
          </a:p>
          <a:p>
            <a:pPr lvl="1">
              <a:buFont typeface="Symbol" panose="05050102010706020507" pitchFamily="18" charset="2"/>
              <a:buChar char="-"/>
            </a:pPr>
            <a:r>
              <a:rPr lang="en-US" b="1" dirty="0" smtClean="0">
                <a:latin typeface="Calibri" panose="020F0502020204030204" pitchFamily="34" charset="0"/>
              </a:rPr>
              <a:t>South Africa, India, Brazil: </a:t>
            </a:r>
            <a:r>
              <a:rPr lang="en-US" dirty="0" smtClean="0">
                <a:latin typeface="Calibri" panose="020F0502020204030204" pitchFamily="34" charset="0"/>
              </a:rPr>
              <a:t>creation of RE/EE specific training institutions &amp; programs to rapidly build up the necessary skills</a:t>
            </a:r>
          </a:p>
          <a:p>
            <a:endParaRPr lang="en-US" sz="2000" dirty="0" smtClean="0">
              <a:latin typeface="Calibri" panose="020F0502020204030204" pitchFamily="34" charset="0"/>
            </a:endParaRP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3792772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147A257-5A82-48AE-B214-3DE742296F3A}"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Inclusion and Coordination 1</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GB" sz="2000" dirty="0">
                <a:latin typeface="Calibri" panose="020F0502020204030204" pitchFamily="34" charset="0"/>
              </a:rPr>
              <a:t>The successful implementation of RE/EE strategies and policies needs cooperation from a broad range of actors, </a:t>
            </a:r>
            <a:r>
              <a:rPr lang="en-GB" sz="2000" dirty="0" smtClean="0">
                <a:latin typeface="Calibri" panose="020F0502020204030204" pitchFamily="34" charset="0"/>
              </a:rPr>
              <a:t>even </a:t>
            </a:r>
            <a:r>
              <a:rPr lang="en-GB" sz="2000" dirty="0">
                <a:latin typeface="Calibri" panose="020F0502020204030204" pitchFamily="34" charset="0"/>
              </a:rPr>
              <a:t>more so if they aim to maximize the socio-economic co-benefits of these technologies. </a:t>
            </a:r>
            <a:endParaRPr lang="en-GB" sz="2000" dirty="0" smtClean="0">
              <a:latin typeface="Calibri" panose="020F0502020204030204" pitchFamily="34" charset="0"/>
            </a:endParaRPr>
          </a:p>
          <a:p>
            <a:pPr>
              <a:buFont typeface="Wingdings" panose="05000000000000000000" pitchFamily="2" charset="2"/>
              <a:buChar char="§"/>
            </a:pPr>
            <a:r>
              <a:rPr lang="en-GB" sz="2000" dirty="0" smtClean="0">
                <a:latin typeface="Calibri" panose="020F0502020204030204" pitchFamily="34" charset="0"/>
              </a:rPr>
              <a:t>A substantive consensus should be reached on the direction of the process, the main outcomes/milestones, as well as sharing of tasks.</a:t>
            </a:r>
          </a:p>
          <a:p>
            <a:pPr>
              <a:buFont typeface="Wingdings" panose="05000000000000000000" pitchFamily="2" charset="2"/>
              <a:buChar char="§"/>
            </a:pPr>
            <a:r>
              <a:rPr lang="en-GB" sz="2000" dirty="0" smtClean="0">
                <a:latin typeface="Calibri" panose="020F0502020204030204" pitchFamily="34" charset="0"/>
              </a:rPr>
              <a:t>Concerns must be taken seriously, checks and balances (and arbiters) are introduced), and both the substance and the implementation of the process should be open to evaluation and amendment.</a:t>
            </a:r>
          </a:p>
          <a:p>
            <a:pPr>
              <a:buFont typeface="Wingdings" panose="05000000000000000000" pitchFamily="2" charset="2"/>
              <a:buChar char="§"/>
            </a:pPr>
            <a:r>
              <a:rPr lang="en-GB" sz="2000" dirty="0" smtClean="0">
                <a:latin typeface="Calibri" panose="020F0502020204030204" pitchFamily="34" charset="0"/>
              </a:rPr>
              <a:t>The readiness to engage depends on the reliability of the framework, the awareness of opportunities, the possibility to mobilize resources, and the feeling to have a stake and a says in the process .</a:t>
            </a: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31406239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147A257-5A82-48AE-B214-3DE742296F3A}"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Inclusion and Coordination </a:t>
            </a:r>
            <a:r>
              <a:rPr lang="en-US" b="1" dirty="0" smtClean="0">
                <a:solidFill>
                  <a:srgbClr val="C00000"/>
                </a:solidFill>
                <a:latin typeface="Calibri" panose="020F0502020204030204" pitchFamily="34" charset="0"/>
              </a:rPr>
              <a:t>2</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dirty="0" smtClean="0">
                <a:latin typeface="Calibri" panose="020F0502020204030204" pitchFamily="34" charset="0"/>
              </a:rPr>
              <a:t>Successful stakeholder inclusion and coordination policies allow for a targeted and customized broadening of the social support base:</a:t>
            </a:r>
          </a:p>
          <a:p>
            <a:pPr>
              <a:buFont typeface="Wingdings" panose="05000000000000000000" pitchFamily="2" charset="2"/>
              <a:buChar char="ü"/>
            </a:pPr>
            <a:r>
              <a:rPr lang="en-GB" sz="2000" dirty="0" smtClean="0">
                <a:latin typeface="Calibri" panose="020F0502020204030204" pitchFamily="34" charset="0"/>
              </a:rPr>
              <a:t>They correctly identify the most concerned/relevant </a:t>
            </a:r>
            <a:r>
              <a:rPr lang="en-GB" sz="2000" dirty="0">
                <a:latin typeface="Calibri" panose="020F0502020204030204" pitchFamily="34" charset="0"/>
              </a:rPr>
              <a:t>stakeholders and </a:t>
            </a:r>
            <a:r>
              <a:rPr lang="en-GB" sz="2000" dirty="0" smtClean="0">
                <a:latin typeface="Calibri" panose="020F0502020204030204" pitchFamily="34" charset="0"/>
              </a:rPr>
              <a:t>assign </a:t>
            </a:r>
            <a:r>
              <a:rPr lang="en-GB" sz="2000" dirty="0">
                <a:latin typeface="Calibri" panose="020F0502020204030204" pitchFamily="34" charset="0"/>
              </a:rPr>
              <a:t>clear responsibilities </a:t>
            </a:r>
            <a:r>
              <a:rPr lang="en-GB" sz="2000" dirty="0" smtClean="0">
                <a:latin typeface="Calibri" panose="020F0502020204030204" pitchFamily="34" charset="0"/>
              </a:rPr>
              <a:t>(+necessary </a:t>
            </a:r>
            <a:r>
              <a:rPr lang="en-GB" sz="2000" dirty="0">
                <a:latin typeface="Calibri" panose="020F0502020204030204" pitchFamily="34" charset="0"/>
              </a:rPr>
              <a:t>means</a:t>
            </a:r>
            <a:r>
              <a:rPr lang="en-GB" sz="2000" dirty="0" smtClean="0">
                <a:latin typeface="Calibri" panose="020F0502020204030204" pitchFamily="34" charset="0"/>
              </a:rPr>
              <a:t>) to different actors for defined areas (esp. for planning/permitting, financing, and training). </a:t>
            </a:r>
          </a:p>
          <a:p>
            <a:pPr>
              <a:buFont typeface="Wingdings" panose="05000000000000000000" pitchFamily="2" charset="2"/>
              <a:buChar char="ü"/>
            </a:pPr>
            <a:r>
              <a:rPr lang="en-GB" sz="2000" dirty="0" smtClean="0">
                <a:latin typeface="Calibri" panose="020F0502020204030204" pitchFamily="34" charset="0"/>
              </a:rPr>
              <a:t>They provide for appropriate horizontal and vertical coordination </a:t>
            </a:r>
            <a:r>
              <a:rPr lang="en-GB" sz="2000" dirty="0">
                <a:latin typeface="Calibri" panose="020F0502020204030204" pitchFamily="34" charset="0"/>
              </a:rPr>
              <a:t>mechanisms </a:t>
            </a:r>
            <a:r>
              <a:rPr lang="en-GB" sz="2000" dirty="0" smtClean="0">
                <a:latin typeface="Calibri" panose="020F0502020204030204" pitchFamily="34" charset="0"/>
              </a:rPr>
              <a:t>(</a:t>
            </a:r>
            <a:r>
              <a:rPr lang="en-GB" sz="2000" dirty="0">
                <a:latin typeface="Calibri" panose="020F0502020204030204" pitchFamily="34" charset="0"/>
              </a:rPr>
              <a:t>among different </a:t>
            </a:r>
            <a:r>
              <a:rPr lang="en-GB" sz="2000" dirty="0" smtClean="0">
                <a:latin typeface="Calibri" panose="020F0502020204030204" pitchFamily="34" charset="0"/>
              </a:rPr>
              <a:t>govt. departments and across </a:t>
            </a:r>
            <a:r>
              <a:rPr lang="en-GB" sz="2000" dirty="0">
                <a:latin typeface="Calibri" panose="020F0502020204030204" pitchFamily="34" charset="0"/>
              </a:rPr>
              <a:t>different </a:t>
            </a:r>
            <a:r>
              <a:rPr lang="en-GB" sz="2000" dirty="0" smtClean="0">
                <a:latin typeface="Calibri" panose="020F0502020204030204" pitchFamily="34" charset="0"/>
              </a:rPr>
              <a:t>govt. levels) </a:t>
            </a:r>
            <a:r>
              <a:rPr lang="en-GB" sz="2000" dirty="0">
                <a:latin typeface="Calibri" panose="020F0502020204030204" pitchFamily="34" charset="0"/>
              </a:rPr>
              <a:t>with a stake in </a:t>
            </a:r>
            <a:r>
              <a:rPr lang="en-GB" sz="2000" dirty="0" smtClean="0">
                <a:latin typeface="Calibri" panose="020F0502020204030204" pitchFamily="34" charset="0"/>
              </a:rPr>
              <a:t>RE/EE and its socio-economic benefits.</a:t>
            </a:r>
          </a:p>
          <a:p>
            <a:pPr>
              <a:buFont typeface="Wingdings" panose="05000000000000000000" pitchFamily="2" charset="2"/>
              <a:buChar char="ü"/>
            </a:pPr>
            <a:r>
              <a:rPr lang="en-GB" sz="2000" dirty="0" smtClean="0">
                <a:latin typeface="Calibri" panose="020F0502020204030204" pitchFamily="34" charset="0"/>
              </a:rPr>
              <a:t>They allow for appropriate </a:t>
            </a:r>
            <a:r>
              <a:rPr lang="en-GB" sz="2000" dirty="0">
                <a:latin typeface="Calibri" panose="020F0502020204030204" pitchFamily="34" charset="0"/>
              </a:rPr>
              <a:t>coordination </a:t>
            </a:r>
            <a:r>
              <a:rPr lang="en-GB" sz="2000" dirty="0" smtClean="0">
                <a:latin typeface="Calibri" panose="020F0502020204030204" pitchFamily="34" charset="0"/>
              </a:rPr>
              <a:t>mechanisms with </a:t>
            </a:r>
            <a:r>
              <a:rPr lang="en-GB" sz="2000" dirty="0">
                <a:latin typeface="Calibri" panose="020F0502020204030204" pitchFamily="34" charset="0"/>
              </a:rPr>
              <a:t>other </a:t>
            </a:r>
            <a:r>
              <a:rPr lang="en-GB" sz="2000" dirty="0" smtClean="0">
                <a:latin typeface="Calibri" panose="020F0502020204030204" pitchFamily="34" charset="0"/>
              </a:rPr>
              <a:t>concerned state and non-state actors (utilities, SOEs, parliaments, business representatives, civil society, consumer protection bodies)? </a:t>
            </a:r>
            <a:endParaRPr lang="en-US" sz="2000" dirty="0" smtClean="0">
              <a:latin typeface="Calibri" panose="020F0502020204030204" pitchFamily="34" charset="0"/>
            </a:endParaRP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229718132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b="1" dirty="0">
                <a:solidFill>
                  <a:srgbClr val="C00000"/>
                </a:solidFill>
                <a:latin typeface="Calibri" panose="020F0502020204030204" pitchFamily="34" charset="0"/>
                <a:cs typeface="Calibri" panose="020F0502020204030204" pitchFamily="34" charset="0"/>
              </a:rPr>
              <a:t>The </a:t>
            </a:r>
            <a:r>
              <a:rPr lang="en-US" b="1" dirty="0" smtClean="0">
                <a:solidFill>
                  <a:srgbClr val="C00000"/>
                </a:solidFill>
                <a:latin typeface="Calibri" panose="020F0502020204030204" pitchFamily="34" charset="0"/>
                <a:cs typeface="Calibri" panose="020F0502020204030204" pitchFamily="34" charset="0"/>
              </a:rPr>
              <a:t>Regional </a:t>
            </a:r>
            <a:r>
              <a:rPr lang="en-US" b="1" dirty="0">
                <a:solidFill>
                  <a:srgbClr val="C00000"/>
                </a:solidFill>
                <a:latin typeface="Calibri" panose="020F0502020204030204" pitchFamily="34" charset="0"/>
                <a:cs typeface="Calibri" panose="020F0502020204030204" pitchFamily="34" charset="0"/>
              </a:rPr>
              <a:t>GIZ </a:t>
            </a:r>
            <a:r>
              <a:rPr lang="en-US" b="1" dirty="0" smtClean="0">
                <a:solidFill>
                  <a:srgbClr val="C00000"/>
                </a:solidFill>
                <a:latin typeface="Calibri" panose="020F0502020204030204" pitchFamily="34" charset="0"/>
                <a:cs typeface="Calibri" panose="020F0502020204030204" pitchFamily="34" charset="0"/>
              </a:rPr>
              <a:t>Project RE-ACTIVATE</a:t>
            </a:r>
            <a:endParaRPr lang="en-US" b="1" dirty="0">
              <a:latin typeface="Calibri" panose="020F0502020204030204" pitchFamily="34" charset="0"/>
            </a:endParaRPr>
          </a:p>
        </p:txBody>
      </p:sp>
      <p:sp>
        <p:nvSpPr>
          <p:cNvPr id="3" name="Fußzeilenplatzhalter 2"/>
          <p:cNvSpPr>
            <a:spLocks noGrp="1"/>
          </p:cNvSpPr>
          <p:nvPr>
            <p:ph type="ftr" sz="quarter" idx="10"/>
          </p:nvPr>
        </p:nvSpPr>
        <p:spPr>
          <a:xfrm>
            <a:off x="1964609" y="6581002"/>
            <a:ext cx="5739898" cy="246221"/>
          </a:xfrm>
        </p:spPr>
        <p:txBody>
          <a:bodyPr/>
          <a:lstStyle/>
          <a:p>
            <a:r>
              <a:rPr lang="en-US" b="0" dirty="0" smtClean="0">
                <a:solidFill>
                  <a:schemeClr val="tx1"/>
                </a:solidFill>
                <a:latin typeface="Calibri" panose="020F0502020204030204" pitchFamily="34" charset="0"/>
                <a:cs typeface="Calibri" panose="020F0502020204030204" pitchFamily="34" charset="0"/>
              </a:rPr>
              <a:t>IRENA–GIZ–RCREEE Workshop on “Socio-Economic Benefits of Renewable Energy”</a:t>
            </a:r>
            <a:endParaRPr lang="en-BZ" b="0" dirty="0"/>
          </a:p>
        </p:txBody>
      </p:sp>
      <p:sp>
        <p:nvSpPr>
          <p:cNvPr id="4" name="Datumsplatzhalter 3"/>
          <p:cNvSpPr>
            <a:spLocks noGrp="1"/>
          </p:cNvSpPr>
          <p:nvPr>
            <p:ph type="dt" sz="half" idx="11"/>
          </p:nvPr>
        </p:nvSpPr>
        <p:spPr/>
        <p:txBody>
          <a:bodyPr/>
          <a:lstStyle/>
          <a:p>
            <a:fld id="{1F74F176-8949-41D3-80C7-56E45B0A8EFD}" type="datetime1">
              <a:rPr lang="en-GB" smtClean="0"/>
              <a:t>20/01/2016</a:t>
            </a:fld>
            <a:endParaRPr lang="de-DE" dirty="0"/>
          </a:p>
        </p:txBody>
      </p:sp>
      <p:sp>
        <p:nvSpPr>
          <p:cNvPr id="8" name="Inhaltsplatzhalter 7"/>
          <p:cNvSpPr>
            <a:spLocks noGrp="1"/>
          </p:cNvSpPr>
          <p:nvPr>
            <p:ph idx="1"/>
          </p:nvPr>
        </p:nvSpPr>
        <p:spPr/>
        <p:txBody>
          <a:bodyPr/>
          <a:lstStyle/>
          <a:p>
            <a:r>
              <a:rPr lang="en-US" sz="2000" b="1" dirty="0">
                <a:solidFill>
                  <a:schemeClr val="tx1"/>
                </a:solidFill>
                <a:latin typeface="Calibri" panose="020F0502020204030204" pitchFamily="34" charset="0"/>
              </a:rPr>
              <a:t>Interregional </a:t>
            </a:r>
            <a:r>
              <a:rPr lang="en-US" sz="2000" b="1" dirty="0" smtClean="0">
                <a:solidFill>
                  <a:schemeClr val="tx1"/>
                </a:solidFill>
                <a:latin typeface="Calibri" panose="020F0502020204030204" pitchFamily="34" charset="0"/>
              </a:rPr>
              <a:t>&amp; </a:t>
            </a:r>
            <a:r>
              <a:rPr lang="en-US" sz="2000" b="1" dirty="0">
                <a:solidFill>
                  <a:schemeClr val="tx1"/>
                </a:solidFill>
                <a:latin typeface="Calibri" panose="020F0502020204030204" pitchFamily="34" charset="0"/>
              </a:rPr>
              <a:t>cross-</a:t>
            </a:r>
            <a:r>
              <a:rPr lang="en-US" sz="2000" b="1" dirty="0" err="1">
                <a:solidFill>
                  <a:schemeClr val="tx1"/>
                </a:solidFill>
                <a:latin typeface="Calibri" panose="020F0502020204030204" pitchFamily="34" charset="0"/>
              </a:rPr>
              <a:t>sectoral</a:t>
            </a:r>
            <a:r>
              <a:rPr lang="en-US" sz="2000" b="1" dirty="0">
                <a:solidFill>
                  <a:schemeClr val="tx1"/>
                </a:solidFill>
                <a:latin typeface="Calibri" panose="020F0502020204030204" pitchFamily="34" charset="0"/>
              </a:rPr>
              <a:t> </a:t>
            </a:r>
            <a:r>
              <a:rPr lang="en-US" sz="2000" b="1" dirty="0" smtClean="0">
                <a:solidFill>
                  <a:schemeClr val="tx1"/>
                </a:solidFill>
                <a:latin typeface="Calibri" panose="020F0502020204030204" pitchFamily="34" charset="0"/>
              </a:rPr>
              <a:t>project </a:t>
            </a:r>
            <a:r>
              <a:rPr lang="en-US" sz="2000" dirty="0" smtClean="0">
                <a:solidFill>
                  <a:schemeClr val="tx1"/>
                </a:solidFill>
                <a:latin typeface="Calibri" panose="020F0502020204030204" pitchFamily="34" charset="0"/>
              </a:rPr>
              <a:t>focusing </a:t>
            </a:r>
            <a:r>
              <a:rPr lang="en-US" sz="2000" dirty="0">
                <a:solidFill>
                  <a:schemeClr val="tx1"/>
                </a:solidFill>
                <a:latin typeface="Calibri" panose="020F0502020204030204" pitchFamily="34" charset="0"/>
              </a:rPr>
              <a:t>on the nexus </a:t>
            </a:r>
            <a:r>
              <a:rPr lang="en-US" sz="2000" dirty="0" smtClean="0">
                <a:solidFill>
                  <a:schemeClr val="tx1"/>
                </a:solidFill>
                <a:latin typeface="Calibri" panose="020F0502020204030204" pitchFamily="34" charset="0"/>
              </a:rPr>
              <a:t>between</a:t>
            </a:r>
            <a:endParaRPr lang="en-US" sz="2000" dirty="0">
              <a:solidFill>
                <a:schemeClr val="tx1"/>
              </a:solidFill>
              <a:latin typeface="Calibri" panose="020F0502020204030204" pitchFamily="34" charset="0"/>
            </a:endParaRPr>
          </a:p>
          <a:p>
            <a:pPr marL="342900" indent="-342900">
              <a:buFont typeface="Symbol" panose="05050102010706020507" pitchFamily="18" charset="2"/>
              <a:buChar char="-"/>
            </a:pPr>
            <a:r>
              <a:rPr lang="en-US" sz="2000" dirty="0">
                <a:solidFill>
                  <a:schemeClr val="tx1"/>
                </a:solidFill>
                <a:latin typeface="Calibri" panose="020F0502020204030204" pitchFamily="34" charset="0"/>
                <a:sym typeface="Wingdings" panose="05000000000000000000" pitchFamily="2" charset="2"/>
              </a:rPr>
              <a:t>Sustainable energy </a:t>
            </a:r>
            <a:r>
              <a:rPr lang="en-US" sz="2000" dirty="0" smtClean="0">
                <a:solidFill>
                  <a:schemeClr val="tx1"/>
                </a:solidFill>
                <a:latin typeface="Calibri" panose="020F0502020204030204" pitchFamily="34" charset="0"/>
                <a:sym typeface="Wingdings" panose="05000000000000000000" pitchFamily="2" charset="2"/>
              </a:rPr>
              <a:t>(both renewable energy </a:t>
            </a:r>
            <a:r>
              <a:rPr lang="en-US" sz="2000" dirty="0">
                <a:solidFill>
                  <a:schemeClr val="tx1"/>
                </a:solidFill>
                <a:latin typeface="Calibri" panose="020F0502020204030204" pitchFamily="34" charset="0"/>
                <a:sym typeface="Wingdings" panose="05000000000000000000" pitchFamily="2" charset="2"/>
              </a:rPr>
              <a:t>&amp; </a:t>
            </a:r>
            <a:r>
              <a:rPr lang="en-US" sz="2000" dirty="0" smtClean="0">
                <a:solidFill>
                  <a:schemeClr val="tx1"/>
                </a:solidFill>
                <a:latin typeface="Calibri" panose="020F0502020204030204" pitchFamily="34" charset="0"/>
                <a:sym typeface="Wingdings" panose="05000000000000000000" pitchFamily="2" charset="2"/>
              </a:rPr>
              <a:t>energy efficiency)</a:t>
            </a:r>
            <a:endParaRPr lang="en-US" sz="2000" dirty="0">
              <a:solidFill>
                <a:schemeClr val="tx1"/>
              </a:solidFill>
              <a:latin typeface="Calibri" panose="020F0502020204030204" pitchFamily="34" charset="0"/>
              <a:sym typeface="Wingdings" panose="05000000000000000000" pitchFamily="2" charset="2"/>
            </a:endParaRPr>
          </a:p>
          <a:p>
            <a:pPr marL="342900" indent="-342900">
              <a:buFont typeface="Symbol" panose="05050102010706020507" pitchFamily="18" charset="2"/>
              <a:buChar char="-"/>
            </a:pPr>
            <a:r>
              <a:rPr lang="en-US" sz="2000" dirty="0">
                <a:solidFill>
                  <a:schemeClr val="tx1"/>
                </a:solidFill>
                <a:latin typeface="Calibri" panose="020F0502020204030204" pitchFamily="34" charset="0"/>
                <a:sym typeface="Wingdings" panose="05000000000000000000" pitchFamily="2" charset="2"/>
              </a:rPr>
              <a:t>Socio-economic development </a:t>
            </a:r>
            <a:r>
              <a:rPr lang="en-US" sz="2000" dirty="0" smtClean="0">
                <a:solidFill>
                  <a:schemeClr val="tx1"/>
                </a:solidFill>
                <a:latin typeface="Calibri" panose="020F0502020204030204" pitchFamily="34" charset="0"/>
                <a:sym typeface="Wingdings" panose="05000000000000000000" pitchFamily="2" charset="2"/>
              </a:rPr>
              <a:t>(esp. local </a:t>
            </a:r>
            <a:r>
              <a:rPr lang="en-US" sz="2000" dirty="0">
                <a:solidFill>
                  <a:schemeClr val="tx1"/>
                </a:solidFill>
                <a:latin typeface="Calibri" panose="020F0502020204030204" pitchFamily="34" charset="0"/>
                <a:sym typeface="Wingdings" panose="05000000000000000000" pitchFamily="2" charset="2"/>
              </a:rPr>
              <a:t>jobs &amp; value creation)</a:t>
            </a:r>
          </a:p>
          <a:p>
            <a:pPr marL="342900" indent="-342900"/>
            <a:r>
              <a:rPr lang="en-US" sz="2000" dirty="0">
                <a:solidFill>
                  <a:schemeClr val="tx1"/>
                </a:solidFill>
                <a:latin typeface="Calibri" panose="020F0502020204030204" pitchFamily="34" charset="0"/>
                <a:cs typeface="Calibri" panose="020F0502020204030204" pitchFamily="34" charset="0"/>
              </a:rPr>
              <a:t>Supporting market development, knowhow transfer, and strategy building for employment-intensive applications at the regional (MENA) level plus in three focus </a:t>
            </a:r>
            <a:r>
              <a:rPr lang="en-US" sz="2000" dirty="0" smtClean="0">
                <a:solidFill>
                  <a:schemeClr val="tx1"/>
                </a:solidFill>
                <a:latin typeface="Calibri" panose="020F0502020204030204" pitchFamily="34" charset="0"/>
                <a:cs typeface="Calibri" panose="020F0502020204030204" pitchFamily="34" charset="0"/>
              </a:rPr>
              <a:t>countries (Morocco</a:t>
            </a:r>
            <a:r>
              <a:rPr lang="en-US" sz="2000" dirty="0">
                <a:solidFill>
                  <a:schemeClr val="tx1"/>
                </a:solidFill>
                <a:latin typeface="Calibri" panose="020F0502020204030204" pitchFamily="34" charset="0"/>
                <a:cs typeface="Calibri" panose="020F0502020204030204" pitchFamily="34" charset="0"/>
              </a:rPr>
              <a:t>, Tunisia, </a:t>
            </a:r>
            <a:r>
              <a:rPr lang="en-US" sz="2000" dirty="0" smtClean="0">
                <a:solidFill>
                  <a:schemeClr val="tx1"/>
                </a:solidFill>
                <a:latin typeface="Calibri" panose="020F0502020204030204" pitchFamily="34" charset="0"/>
                <a:cs typeface="Calibri" panose="020F0502020204030204" pitchFamily="34" charset="0"/>
              </a:rPr>
              <a:t>Egypt) </a:t>
            </a:r>
          </a:p>
          <a:p>
            <a:pPr marL="342900" indent="-342900"/>
            <a:r>
              <a:rPr lang="en-US" sz="2000" dirty="0" smtClean="0">
                <a:solidFill>
                  <a:schemeClr val="tx1"/>
                </a:solidFill>
                <a:latin typeface="Calibri" panose="020F0502020204030204" pitchFamily="34" charset="0"/>
                <a:cs typeface="Calibri" panose="020F0502020204030204" pitchFamily="34" charset="0"/>
              </a:rPr>
              <a:t>Network structure with teams in Rabat, Tunis, Cairo, and Bonn</a:t>
            </a:r>
            <a:endParaRPr lang="en-US" sz="2000" dirty="0">
              <a:solidFill>
                <a:schemeClr val="tx1"/>
              </a:solidFill>
              <a:latin typeface="Calibri" panose="020F0502020204030204" pitchFamily="34" charset="0"/>
              <a:cs typeface="Calibri" panose="020F0502020204030204" pitchFamily="34" charset="0"/>
            </a:endParaRPr>
          </a:p>
          <a:p>
            <a:pPr marL="342900" indent="-342900"/>
            <a:r>
              <a:rPr lang="en-US" sz="2000" dirty="0" smtClean="0">
                <a:solidFill>
                  <a:schemeClr val="tx1"/>
                </a:solidFill>
                <a:latin typeface="Calibri" panose="020F0502020204030204" pitchFamily="34" charset="0"/>
                <a:cs typeface="Tahoma" pitchFamily="34" charset="0"/>
              </a:rPr>
              <a:t>Duration: </a:t>
            </a:r>
            <a:r>
              <a:rPr lang="en-US" sz="2000" dirty="0">
                <a:solidFill>
                  <a:schemeClr val="tx1"/>
                </a:solidFill>
                <a:latin typeface="Calibri" panose="020F0502020204030204" pitchFamily="34" charset="0"/>
                <a:cs typeface="Tahoma" pitchFamily="34" charset="0"/>
              </a:rPr>
              <a:t>4 years (2014 – 2017), </a:t>
            </a:r>
            <a:r>
              <a:rPr lang="en-US" sz="2000" dirty="0" smtClean="0">
                <a:solidFill>
                  <a:schemeClr val="tx1"/>
                </a:solidFill>
                <a:latin typeface="Calibri" panose="020F0502020204030204" pitchFamily="34" charset="0"/>
                <a:cs typeface="Tahoma" pitchFamily="34" charset="0"/>
              </a:rPr>
              <a:t>budget</a:t>
            </a:r>
            <a:r>
              <a:rPr lang="en-US" sz="2000" dirty="0">
                <a:solidFill>
                  <a:schemeClr val="tx1"/>
                </a:solidFill>
                <a:latin typeface="Calibri" panose="020F0502020204030204" pitchFamily="34" charset="0"/>
                <a:cs typeface="Tahoma" pitchFamily="34" charset="0"/>
              </a:rPr>
              <a:t>: 5 million EUR</a:t>
            </a:r>
            <a:endParaRPr lang="en-US" sz="2000" dirty="0">
              <a:solidFill>
                <a:schemeClr val="tx1"/>
              </a:solidFill>
              <a:latin typeface="Calibri" panose="020F0502020204030204" pitchFamily="34" charset="0"/>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E147A257-5A82-48AE-B214-3DE742296F3A}"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a:solidFill>
                  <a:srgbClr val="C00000"/>
                </a:solidFill>
                <a:latin typeface="Calibri" panose="020F0502020204030204" pitchFamily="34" charset="0"/>
              </a:rPr>
              <a:t>Inclusion and Coordination </a:t>
            </a:r>
            <a:r>
              <a:rPr lang="en-US" b="1" dirty="0" smtClean="0">
                <a:solidFill>
                  <a:srgbClr val="C00000"/>
                </a:solidFill>
                <a:latin typeface="Calibri" panose="020F0502020204030204" pitchFamily="34" charset="0"/>
              </a:rPr>
              <a:t>3</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b="1" dirty="0" smtClean="0">
                <a:latin typeface="Calibri" panose="020F0502020204030204" pitchFamily="34" charset="0"/>
              </a:rPr>
              <a:t>Good practice options </a:t>
            </a:r>
            <a:r>
              <a:rPr lang="en-US" sz="2000" dirty="0" smtClean="0">
                <a:latin typeface="Calibri" panose="020F0502020204030204" pitchFamily="34" charset="0"/>
              </a:rPr>
              <a:t>for stakeholder inclusion &amp; coordination:</a:t>
            </a:r>
          </a:p>
          <a:p>
            <a:pPr lvl="1">
              <a:buFont typeface="Symbol" panose="05050102010706020507" pitchFamily="18" charset="2"/>
              <a:buChar char="-"/>
            </a:pPr>
            <a:r>
              <a:rPr lang="en-US" b="1" dirty="0" smtClean="0">
                <a:latin typeface="Calibri" panose="020F0502020204030204" pitchFamily="34" charset="0"/>
              </a:rPr>
              <a:t>China, India</a:t>
            </a:r>
            <a:r>
              <a:rPr lang="en-US" dirty="0" smtClean="0">
                <a:latin typeface="Calibri" panose="020F0502020204030204" pitchFamily="34" charset="0"/>
              </a:rPr>
              <a:t>: </a:t>
            </a:r>
            <a:r>
              <a:rPr lang="en-GB" dirty="0" smtClean="0">
                <a:latin typeface="Calibri" panose="020F0502020204030204" pitchFamily="34" charset="0"/>
              </a:rPr>
              <a:t>horizontal </a:t>
            </a:r>
            <a:r>
              <a:rPr lang="en-GB" dirty="0">
                <a:latin typeface="Calibri" panose="020F0502020204030204" pitchFamily="34" charset="0"/>
              </a:rPr>
              <a:t>and vertical </a:t>
            </a:r>
            <a:r>
              <a:rPr lang="en-GB" dirty="0" smtClean="0">
                <a:latin typeface="Calibri" panose="020F0502020204030204" pitchFamily="34" charset="0"/>
              </a:rPr>
              <a:t>policy </a:t>
            </a:r>
            <a:r>
              <a:rPr lang="en-GB" dirty="0">
                <a:latin typeface="Calibri" panose="020F0502020204030204" pitchFamily="34" charset="0"/>
              </a:rPr>
              <a:t>coordination through </a:t>
            </a:r>
            <a:r>
              <a:rPr lang="en-GB" dirty="0" smtClean="0">
                <a:latin typeface="Calibri" panose="020F0502020204030204" pitchFamily="34" charset="0"/>
              </a:rPr>
              <a:t>energy and climate change </a:t>
            </a:r>
            <a:r>
              <a:rPr lang="en-GB" dirty="0">
                <a:latin typeface="Calibri" panose="020F0502020204030204" pitchFamily="34" charset="0"/>
              </a:rPr>
              <a:t>coordination bodies </a:t>
            </a:r>
            <a:endParaRPr lang="en-US" dirty="0" smtClean="0">
              <a:latin typeface="Calibri" panose="020F0502020204030204" pitchFamily="34" charset="0"/>
            </a:endParaRPr>
          </a:p>
          <a:p>
            <a:pPr lvl="1">
              <a:buFont typeface="Symbol" panose="05050102010706020507" pitchFamily="18" charset="2"/>
              <a:buChar char="-"/>
            </a:pPr>
            <a:r>
              <a:rPr lang="en-US" b="1" dirty="0" smtClean="0">
                <a:latin typeface="Calibri" panose="020F0502020204030204" pitchFamily="34" charset="0"/>
              </a:rPr>
              <a:t>Brazil, South Africa: effective </a:t>
            </a:r>
            <a:r>
              <a:rPr lang="en-US" dirty="0" smtClean="0">
                <a:latin typeface="Calibri" panose="020F0502020204030204" pitchFamily="34" charset="0"/>
              </a:rPr>
              <a:t>participation of civil society and business in energy and climate policy through public consultations; </a:t>
            </a:r>
            <a:r>
              <a:rPr lang="en-US" dirty="0">
                <a:latin typeface="Calibri" panose="020F0502020204030204" pitchFamily="34" charset="0"/>
              </a:rPr>
              <a:t>close public-private collaboration </a:t>
            </a:r>
            <a:r>
              <a:rPr lang="en-US" dirty="0" smtClean="0">
                <a:latin typeface="Calibri" panose="020F0502020204030204" pitchFamily="34" charset="0"/>
              </a:rPr>
              <a:t>especially in </a:t>
            </a:r>
            <a:r>
              <a:rPr lang="en-US" dirty="0">
                <a:latin typeface="Calibri" panose="020F0502020204030204" pitchFamily="34" charset="0"/>
              </a:rPr>
              <a:t>the RE training sector </a:t>
            </a:r>
            <a:endParaRPr lang="en-US" dirty="0" smtClean="0">
              <a:latin typeface="Calibri" panose="020F0502020204030204" pitchFamily="34" charset="0"/>
            </a:endParaRPr>
          </a:p>
          <a:p>
            <a:pPr lvl="1">
              <a:buFont typeface="Symbol" panose="05050102010706020507" pitchFamily="18" charset="2"/>
              <a:buChar char="-"/>
            </a:pPr>
            <a:r>
              <a:rPr lang="en-US" b="1" dirty="0" smtClean="0">
                <a:latin typeface="Calibri" panose="020F0502020204030204" pitchFamily="34" charset="0"/>
              </a:rPr>
              <a:t>Turkey</a:t>
            </a:r>
            <a:r>
              <a:rPr lang="en-US" dirty="0" smtClean="0">
                <a:latin typeface="Calibri" panose="020F0502020204030204" pitchFamily="34" charset="0"/>
              </a:rPr>
              <a:t>: effective centralization and coordination of energy and climate policy making at the highest level of national government</a:t>
            </a:r>
            <a:endParaRPr lang="en-US" b="1" dirty="0" smtClean="0">
              <a:latin typeface="Calibri" panose="020F0502020204030204" pitchFamily="34" charset="0"/>
            </a:endParaRPr>
          </a:p>
          <a:p>
            <a:endParaRPr lang="en-US" sz="2000" dirty="0" smtClean="0">
              <a:latin typeface="Calibri" panose="020F0502020204030204" pitchFamily="34" charset="0"/>
            </a:endParaRPr>
          </a:p>
          <a:p>
            <a:pPr lvl="0"/>
            <a:endParaRPr lang="en-US" sz="2000" dirty="0" smtClean="0">
              <a:latin typeface="Calibri" panose="020F0502020204030204" pitchFamily="34" charset="0"/>
            </a:endParaRPr>
          </a:p>
          <a:p>
            <a:pPr lvl="0"/>
            <a:endParaRPr lang="en-US" sz="2000" dirty="0">
              <a:latin typeface="Calibri" panose="020F0502020204030204" pitchFamily="34" charset="0"/>
            </a:endParaRPr>
          </a:p>
        </p:txBody>
      </p:sp>
    </p:spTree>
    <p:extLst>
      <p:ext uri="{BB962C8B-B14F-4D97-AF65-F5344CB8AC3E}">
        <p14:creationId xmlns:p14="http://schemas.microsoft.com/office/powerpoint/2010/main" val="315307129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B8239A6A-CC47-4CA6-ABA2-0EA680104392}"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Conclusions 1</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b="1" dirty="0" smtClean="0">
                <a:latin typeface="Calibri" panose="020F0502020204030204" pitchFamily="34" charset="0"/>
              </a:rPr>
              <a:t>Employment effects of RE/EE applications vary strongly:</a:t>
            </a:r>
          </a:p>
          <a:p>
            <a:pPr lvl="0">
              <a:buFontTx/>
              <a:buChar char="-"/>
            </a:pPr>
            <a:r>
              <a:rPr lang="en-US" sz="2000" dirty="0" smtClean="0">
                <a:latin typeface="Calibri" panose="020F0502020204030204" pitchFamily="34" charset="0"/>
              </a:rPr>
              <a:t>Depending on the technology and the size of the project</a:t>
            </a:r>
          </a:p>
          <a:p>
            <a:pPr>
              <a:buFontTx/>
              <a:buChar char="-"/>
            </a:pPr>
            <a:r>
              <a:rPr lang="en-US" sz="2000" dirty="0">
                <a:latin typeface="Calibri" panose="020F0502020204030204" pitchFamily="34" charset="0"/>
              </a:rPr>
              <a:t>Differing in terms of the duration and the location of the effect</a:t>
            </a:r>
          </a:p>
          <a:p>
            <a:pPr lvl="0">
              <a:buFontTx/>
              <a:buChar char="-"/>
            </a:pPr>
            <a:r>
              <a:rPr lang="en-US" sz="2000" dirty="0" smtClean="0">
                <a:latin typeface="Calibri" panose="020F0502020204030204" pitchFamily="34" charset="0"/>
              </a:rPr>
              <a:t>Differing </a:t>
            </a:r>
            <a:r>
              <a:rPr lang="en-US" sz="2000" dirty="0">
                <a:latin typeface="Calibri" panose="020F0502020204030204" pitchFamily="34" charset="0"/>
              </a:rPr>
              <a:t>in terms of </a:t>
            </a:r>
            <a:r>
              <a:rPr lang="en-US" sz="2000" dirty="0" smtClean="0">
                <a:latin typeface="Calibri" panose="020F0502020204030204" pitchFamily="34" charset="0"/>
              </a:rPr>
              <a:t>the kind of inputs and the level of skills required </a:t>
            </a:r>
          </a:p>
          <a:p>
            <a:pPr>
              <a:buFontTx/>
              <a:buChar char="-"/>
            </a:pPr>
            <a:r>
              <a:rPr lang="en-US" sz="2000" dirty="0" smtClean="0">
                <a:latin typeface="Calibri" panose="020F0502020204030204" pitchFamily="34" charset="0"/>
              </a:rPr>
              <a:t>Distributed </a:t>
            </a:r>
            <a:r>
              <a:rPr lang="en-US" sz="2000" dirty="0">
                <a:latin typeface="Calibri" panose="020F0502020204030204" pitchFamily="34" charset="0"/>
              </a:rPr>
              <a:t>over time and along the supply chain in different </a:t>
            </a:r>
            <a:r>
              <a:rPr lang="en-US" sz="2000" dirty="0" smtClean="0">
                <a:latin typeface="Calibri" panose="020F0502020204030204" pitchFamily="34" charset="0"/>
              </a:rPr>
              <a:t>sectors</a:t>
            </a:r>
          </a:p>
          <a:p>
            <a:pPr>
              <a:buFontTx/>
              <a:buChar char="-"/>
            </a:pPr>
            <a:r>
              <a:rPr lang="en-US" sz="2000" dirty="0" smtClean="0">
                <a:latin typeface="Calibri" panose="020F0502020204030204" pitchFamily="34" charset="0"/>
              </a:rPr>
              <a:t>Varying </a:t>
            </a:r>
            <a:r>
              <a:rPr lang="en-US" sz="2000" dirty="0">
                <a:latin typeface="Calibri" panose="020F0502020204030204" pitchFamily="34" charset="0"/>
              </a:rPr>
              <a:t>significantly between </a:t>
            </a:r>
            <a:r>
              <a:rPr lang="en-US" sz="2000" dirty="0" smtClean="0">
                <a:latin typeface="Calibri" panose="020F0502020204030204" pitchFamily="34" charset="0"/>
              </a:rPr>
              <a:t>countries, especially between </a:t>
            </a:r>
            <a:r>
              <a:rPr lang="en-US" sz="2000" dirty="0">
                <a:latin typeface="Calibri" panose="020F0502020204030204" pitchFamily="34" charset="0"/>
              </a:rPr>
              <a:t>OECD &amp; emerging </a:t>
            </a:r>
            <a:r>
              <a:rPr lang="en-US" sz="2000" dirty="0" smtClean="0">
                <a:latin typeface="Calibri" panose="020F0502020204030204" pitchFamily="34" charset="0"/>
              </a:rPr>
              <a:t>economies / </a:t>
            </a:r>
            <a:r>
              <a:rPr lang="en-US" sz="2000" dirty="0">
                <a:latin typeface="Calibri" panose="020F0502020204030204" pitchFamily="34" charset="0"/>
              </a:rPr>
              <a:t>developing </a:t>
            </a:r>
            <a:r>
              <a:rPr lang="en-US" sz="2000" dirty="0" smtClean="0">
                <a:latin typeface="Calibri" panose="020F0502020204030204" pitchFamily="34" charset="0"/>
              </a:rPr>
              <a:t>countries</a:t>
            </a:r>
            <a:endParaRPr lang="en-US" sz="2000" dirty="0">
              <a:latin typeface="Calibri" panose="020F0502020204030204" pitchFamily="34" charset="0"/>
            </a:endParaRPr>
          </a:p>
          <a:p>
            <a:pPr>
              <a:buFontTx/>
              <a:buChar char="-"/>
            </a:pPr>
            <a:r>
              <a:rPr lang="en-US" sz="2000" dirty="0" smtClean="0">
                <a:latin typeface="Calibri" panose="020F0502020204030204" pitchFamily="34" charset="0"/>
              </a:rPr>
              <a:t>Need to distinguish direct, indirect and net (induced) effects</a:t>
            </a:r>
            <a:endParaRPr lang="en-US" sz="2000" dirty="0">
              <a:latin typeface="Calibri" panose="020F0502020204030204" pitchFamily="34" charset="0"/>
            </a:endParaRPr>
          </a:p>
          <a:p>
            <a:pPr lvl="0">
              <a:buFontTx/>
              <a:buChar char="-"/>
            </a:pPr>
            <a:endParaRPr lang="en-US" sz="2000" dirty="0">
              <a:latin typeface="Calibri" panose="020F0502020204030204" pitchFamily="34" charset="0"/>
            </a:endParaRPr>
          </a:p>
        </p:txBody>
      </p:sp>
    </p:spTree>
    <p:extLst>
      <p:ext uri="{BB962C8B-B14F-4D97-AF65-F5344CB8AC3E}">
        <p14:creationId xmlns:p14="http://schemas.microsoft.com/office/powerpoint/2010/main" val="278872861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B8239A6A-CC47-4CA6-ABA2-0EA680104392}"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Conclusions 2</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US" sz="2000" b="1" dirty="0">
                <a:latin typeface="Calibri" panose="020F0502020204030204" pitchFamily="34" charset="0"/>
              </a:rPr>
              <a:t>Successful </a:t>
            </a:r>
            <a:r>
              <a:rPr lang="en-US" sz="2000" b="1" dirty="0" smtClean="0">
                <a:latin typeface="Calibri" panose="020F0502020204030204" pitchFamily="34" charset="0"/>
              </a:rPr>
              <a:t>countries share certain features: </a:t>
            </a:r>
            <a:endParaRPr lang="en-US" sz="2000" b="1" dirty="0">
              <a:latin typeface="Calibri" panose="020F0502020204030204" pitchFamily="34" charset="0"/>
            </a:endParaRPr>
          </a:p>
          <a:p>
            <a:pPr lvl="1">
              <a:buFont typeface="Symbol" panose="05050102010706020507" pitchFamily="18" charset="2"/>
              <a:buChar char="-"/>
            </a:pPr>
            <a:r>
              <a:rPr lang="en-US" sz="2000" dirty="0" smtClean="0">
                <a:latin typeface="Calibri" panose="020F0502020204030204" pitchFamily="34" charset="0"/>
              </a:rPr>
              <a:t>They develop </a:t>
            </a:r>
            <a:r>
              <a:rPr lang="en-US" sz="2000" dirty="0">
                <a:latin typeface="Calibri" panose="020F0502020204030204" pitchFamily="34" charset="0"/>
              </a:rPr>
              <a:t>strategic approaches to their RE/EE goals, based on </a:t>
            </a:r>
            <a:r>
              <a:rPr lang="en-US" sz="2000" dirty="0" smtClean="0">
                <a:latin typeface="Calibri" panose="020F0502020204030204" pitchFamily="34" charset="0"/>
              </a:rPr>
              <a:t>an assessment </a:t>
            </a:r>
            <a:r>
              <a:rPr lang="en-US" sz="2000" dirty="0">
                <a:latin typeface="Calibri" panose="020F0502020204030204" pitchFamily="34" charset="0"/>
              </a:rPr>
              <a:t>of </a:t>
            </a:r>
            <a:r>
              <a:rPr lang="en-US" sz="2000" dirty="0" smtClean="0">
                <a:latin typeface="Calibri" panose="020F0502020204030204" pitchFamily="34" charset="0"/>
              </a:rPr>
              <a:t>their status </a:t>
            </a:r>
            <a:r>
              <a:rPr lang="en-US" sz="2000" dirty="0">
                <a:latin typeface="Calibri" panose="020F0502020204030204" pitchFamily="34" charset="0"/>
              </a:rPr>
              <a:t>quo and </a:t>
            </a:r>
            <a:r>
              <a:rPr lang="en-US" sz="2000" dirty="0" smtClean="0">
                <a:latin typeface="Calibri" panose="020F0502020204030204" pitchFamily="34" charset="0"/>
              </a:rPr>
              <a:t>future potentials</a:t>
            </a:r>
            <a:endParaRPr lang="en-US" sz="2000" dirty="0">
              <a:latin typeface="Calibri" panose="020F0502020204030204" pitchFamily="34" charset="0"/>
            </a:endParaRPr>
          </a:p>
          <a:p>
            <a:pPr lvl="1">
              <a:buFont typeface="Symbol" panose="05050102010706020507" pitchFamily="18" charset="2"/>
              <a:buChar char="-"/>
            </a:pPr>
            <a:r>
              <a:rPr lang="en-US" sz="2000" dirty="0" smtClean="0">
                <a:latin typeface="Calibri" panose="020F0502020204030204" pitchFamily="34" charset="0"/>
              </a:rPr>
              <a:t>They mobilize </a:t>
            </a:r>
            <a:r>
              <a:rPr lang="en-US" sz="2000" dirty="0">
                <a:latin typeface="Calibri" panose="020F0502020204030204" pitchFamily="34" charset="0"/>
              </a:rPr>
              <a:t>state and non-state actors and stakeholders</a:t>
            </a:r>
          </a:p>
          <a:p>
            <a:pPr lvl="1">
              <a:buFont typeface="Symbol" panose="05050102010706020507" pitchFamily="18" charset="2"/>
              <a:buChar char="-"/>
            </a:pPr>
            <a:r>
              <a:rPr lang="en-US" sz="2000" dirty="0" smtClean="0">
                <a:latin typeface="Calibri" panose="020F0502020204030204" pitchFamily="34" charset="0"/>
              </a:rPr>
              <a:t>They implement </a:t>
            </a:r>
            <a:r>
              <a:rPr lang="en-US" sz="2000" dirty="0">
                <a:latin typeface="Calibri" panose="020F0502020204030204" pitchFamily="34" charset="0"/>
              </a:rPr>
              <a:t>policies to develop markets and create </a:t>
            </a:r>
            <a:r>
              <a:rPr lang="en-US" sz="2000" dirty="0" smtClean="0">
                <a:latin typeface="Calibri" panose="020F0502020204030204" pitchFamily="34" charset="0"/>
              </a:rPr>
              <a:t>jobs</a:t>
            </a:r>
            <a:endParaRPr lang="en-US" sz="2000" dirty="0">
              <a:latin typeface="Calibri" panose="020F0502020204030204" pitchFamily="34" charset="0"/>
            </a:endParaRPr>
          </a:p>
          <a:p>
            <a:pPr lvl="1">
              <a:buFont typeface="Symbol" panose="05050102010706020507" pitchFamily="18" charset="2"/>
              <a:buChar char="-"/>
            </a:pPr>
            <a:r>
              <a:rPr lang="en-US" sz="2000" dirty="0" smtClean="0">
                <a:latin typeface="Calibri" panose="020F0502020204030204" pitchFamily="34" charset="0"/>
              </a:rPr>
              <a:t>They invest </a:t>
            </a:r>
            <a:r>
              <a:rPr lang="en-US" sz="2000" dirty="0">
                <a:latin typeface="Calibri" panose="020F0502020204030204" pitchFamily="34" charset="0"/>
              </a:rPr>
              <a:t>in </a:t>
            </a:r>
            <a:r>
              <a:rPr lang="en-US" sz="2000" dirty="0" smtClean="0">
                <a:latin typeface="Calibri" panose="020F0502020204030204" pitchFamily="34" charset="0"/>
              </a:rPr>
              <a:t>HR development and capacity </a:t>
            </a:r>
            <a:r>
              <a:rPr lang="en-US" sz="2000" dirty="0">
                <a:latin typeface="Calibri" panose="020F0502020204030204" pitchFamily="34" charset="0"/>
              </a:rPr>
              <a:t>building to accompany the development of markets &amp; employment </a:t>
            </a:r>
          </a:p>
          <a:p>
            <a:pPr lvl="1">
              <a:buFont typeface="Wingdings" panose="05000000000000000000" pitchFamily="2" charset="2"/>
              <a:buChar char="Ø"/>
            </a:pPr>
            <a:r>
              <a:rPr lang="en-US" sz="2000" dirty="0" smtClean="0">
                <a:latin typeface="Calibri" panose="020F0502020204030204" pitchFamily="34" charset="0"/>
              </a:rPr>
              <a:t>Enabling </a:t>
            </a:r>
            <a:r>
              <a:rPr lang="en-US" sz="2000" dirty="0">
                <a:latin typeface="Calibri" panose="020F0502020204030204" pitchFamily="34" charset="0"/>
              </a:rPr>
              <a:t>a co-evolution of policies, markets and </a:t>
            </a:r>
            <a:r>
              <a:rPr lang="en-US" sz="2000" dirty="0" smtClean="0">
                <a:latin typeface="Calibri" panose="020F0502020204030204" pitchFamily="34" charset="0"/>
              </a:rPr>
              <a:t>technological capacities </a:t>
            </a:r>
            <a:r>
              <a:rPr lang="en-US" sz="2000" dirty="0">
                <a:latin typeface="Calibri" panose="020F0502020204030204" pitchFamily="34" charset="0"/>
              </a:rPr>
              <a:t>with benefits for employment and local value </a:t>
            </a:r>
            <a:r>
              <a:rPr lang="en-US" sz="2000" dirty="0" smtClean="0">
                <a:latin typeface="Calibri" panose="020F0502020204030204" pitchFamily="34" charset="0"/>
              </a:rPr>
              <a:t>creation</a:t>
            </a:r>
            <a:endParaRPr lang="en-US" sz="2000" dirty="0">
              <a:latin typeface="Calibri" panose="020F0502020204030204" pitchFamily="34" charset="0"/>
            </a:endParaRPr>
          </a:p>
        </p:txBody>
      </p:sp>
    </p:spTree>
    <p:extLst>
      <p:ext uri="{BB962C8B-B14F-4D97-AF65-F5344CB8AC3E}">
        <p14:creationId xmlns:p14="http://schemas.microsoft.com/office/powerpoint/2010/main" val="269203973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063AC9AF-A2D0-4161-A61D-0E228F4DE592}"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Conclusions 3</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b="1" dirty="0" smtClean="0">
                <a:latin typeface="Calibri" panose="020F0502020204030204" pitchFamily="34" charset="0"/>
              </a:rPr>
              <a:t>Even successful countries still lack certain elements:</a:t>
            </a:r>
            <a:r>
              <a:rPr lang="en-US" sz="2000" dirty="0" smtClean="0">
                <a:latin typeface="Calibri" panose="020F0502020204030204" pitchFamily="34" charset="0"/>
              </a:rPr>
              <a:t> </a:t>
            </a:r>
          </a:p>
          <a:p>
            <a:pPr lvl="1">
              <a:buFont typeface="Symbol" panose="05050102010706020507" pitchFamily="18" charset="2"/>
              <a:buChar char="-"/>
            </a:pPr>
            <a:r>
              <a:rPr lang="en-US" sz="2000" dirty="0" smtClean="0">
                <a:latin typeface="Calibri" panose="020F0502020204030204" pitchFamily="34" charset="0"/>
              </a:rPr>
              <a:t>The </a:t>
            </a:r>
            <a:r>
              <a:rPr lang="en-US" sz="2000" b="1" dirty="0" smtClean="0">
                <a:latin typeface="Calibri" panose="020F0502020204030204" pitchFamily="34" charset="0"/>
              </a:rPr>
              <a:t>availability and quality of data </a:t>
            </a:r>
            <a:r>
              <a:rPr lang="en-US" sz="2000" dirty="0" smtClean="0">
                <a:latin typeface="Calibri" panose="020F0502020204030204" pitchFamily="34" charset="0"/>
              </a:rPr>
              <a:t>linked to production, turnover, employment etc. in RE/EE sector, although it is key for sound strategy development and policy implementation.</a:t>
            </a:r>
          </a:p>
          <a:p>
            <a:pPr lvl="1">
              <a:buFont typeface="Symbol" panose="05050102010706020507" pitchFamily="18" charset="2"/>
              <a:buChar char="-"/>
            </a:pPr>
            <a:r>
              <a:rPr lang="en-US" sz="2000" dirty="0">
                <a:latin typeface="Calibri" panose="020F0502020204030204" pitchFamily="34" charset="0"/>
              </a:rPr>
              <a:t>The provision of </a:t>
            </a:r>
            <a:r>
              <a:rPr lang="en-US" sz="2000" dirty="0" smtClean="0">
                <a:latin typeface="Calibri" panose="020F0502020204030204" pitchFamily="34" charset="0"/>
              </a:rPr>
              <a:t>rigorous </a:t>
            </a:r>
            <a:r>
              <a:rPr lang="en-US" sz="2000" b="1" dirty="0" smtClean="0">
                <a:latin typeface="Calibri" panose="020F0502020204030204" pitchFamily="34" charset="0"/>
              </a:rPr>
              <a:t>quality </a:t>
            </a:r>
            <a:r>
              <a:rPr lang="en-US" sz="2000" b="1" dirty="0">
                <a:latin typeface="Calibri" panose="020F0502020204030204" pitchFamily="34" charset="0"/>
              </a:rPr>
              <a:t>management and quality assurance </a:t>
            </a:r>
            <a:r>
              <a:rPr lang="en-US" sz="2000" dirty="0" smtClean="0">
                <a:latin typeface="Calibri" panose="020F0502020204030204" pitchFamily="34" charset="0"/>
              </a:rPr>
              <a:t>through </a:t>
            </a:r>
            <a:r>
              <a:rPr lang="en-US" sz="2000" dirty="0">
                <a:latin typeface="Calibri" panose="020F0502020204030204" pitchFamily="34" charset="0"/>
              </a:rPr>
              <a:t>public authorities </a:t>
            </a:r>
            <a:r>
              <a:rPr lang="en-US" sz="2000" dirty="0" smtClean="0">
                <a:latin typeface="Calibri" panose="020F0502020204030204" pitchFamily="34" charset="0"/>
              </a:rPr>
              <a:t>or </a:t>
            </a:r>
            <a:r>
              <a:rPr lang="en-US" sz="2000" dirty="0">
                <a:latin typeface="Calibri" panose="020F0502020204030204" pitchFamily="34" charset="0"/>
              </a:rPr>
              <a:t>economic intermediaries,  focusing specifically </a:t>
            </a:r>
            <a:r>
              <a:rPr lang="en-US" sz="2000" dirty="0" smtClean="0">
                <a:latin typeface="Calibri" panose="020F0502020204030204" pitchFamily="34" charset="0"/>
              </a:rPr>
              <a:t>on small-scale installations.</a:t>
            </a:r>
            <a:endParaRPr lang="en-US" sz="2000" dirty="0">
              <a:latin typeface="Calibri" panose="020F0502020204030204" pitchFamily="34" charset="0"/>
            </a:endParaRPr>
          </a:p>
          <a:p>
            <a:pPr lvl="1">
              <a:buFont typeface="Symbol" panose="05050102010706020507" pitchFamily="18" charset="2"/>
              <a:buChar char="-"/>
            </a:pPr>
            <a:r>
              <a:rPr lang="en-US" sz="2000" dirty="0" smtClean="0">
                <a:latin typeface="Calibri" panose="020F0502020204030204" pitchFamily="34" charset="0"/>
              </a:rPr>
              <a:t>The availability of financial and technical support mechanisms targeted at </a:t>
            </a:r>
            <a:r>
              <a:rPr lang="en-US" sz="2000" b="1" dirty="0" smtClean="0">
                <a:latin typeface="Calibri" panose="020F0502020204030204" pitchFamily="34" charset="0"/>
              </a:rPr>
              <a:t>private households and small-scale businesses</a:t>
            </a:r>
            <a:r>
              <a:rPr lang="en-US" sz="2000" dirty="0" smtClean="0">
                <a:latin typeface="Calibri" panose="020F0502020204030204" pitchFamily="34" charset="0"/>
              </a:rPr>
              <a:t>, helping them to start up/access the new markets. </a:t>
            </a:r>
          </a:p>
        </p:txBody>
      </p:sp>
    </p:spTree>
    <p:extLst>
      <p:ext uri="{BB962C8B-B14F-4D97-AF65-F5344CB8AC3E}">
        <p14:creationId xmlns:p14="http://schemas.microsoft.com/office/powerpoint/2010/main" val="266915329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063AC9AF-A2D0-4161-A61D-0E228F4DE592}"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 and last but not least</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dirty="0" smtClean="0">
                <a:latin typeface="Calibri" panose="020F0502020204030204" pitchFamily="34" charset="0"/>
              </a:rPr>
              <a:t>Local value and employment through RE/EE is not the end result of a </a:t>
            </a:r>
            <a:r>
              <a:rPr lang="en-US" sz="2000" dirty="0" err="1" smtClean="0">
                <a:latin typeface="Calibri" panose="020F0502020204030204" pitchFamily="34" charset="0"/>
              </a:rPr>
              <a:t>unilinear</a:t>
            </a:r>
            <a:r>
              <a:rPr lang="en-US" sz="2000" dirty="0" smtClean="0">
                <a:latin typeface="Calibri" panose="020F0502020204030204" pitchFamily="34" charset="0"/>
              </a:rPr>
              <a:t> process, it is part of a cycle that can turn virtuous or vicious:</a:t>
            </a:r>
          </a:p>
          <a:p>
            <a:pPr lvl="0">
              <a:buFont typeface="Wingdings" panose="05000000000000000000" pitchFamily="2" charset="2"/>
              <a:buChar char="§"/>
            </a:pPr>
            <a:r>
              <a:rPr lang="en-US" sz="2000" dirty="0" smtClean="0">
                <a:latin typeface="Calibri" panose="020F0502020204030204" pitchFamily="34" charset="0"/>
              </a:rPr>
              <a:t>A high share of local participation is needed to secure the necessary socio-political support, ensure private sector participation and investment, and allow for the development of the necessary skills and capacities to deliver quality and ensure the security and affordability of supply (plus curb demand </a:t>
            </a:r>
            <a:r>
              <a:rPr lang="en-US" sz="2000" dirty="0">
                <a:latin typeface="Calibri" panose="020F0502020204030204" pitchFamily="34" charset="0"/>
              </a:rPr>
              <a:t>growth </a:t>
            </a:r>
            <a:r>
              <a:rPr lang="en-US" sz="2000" dirty="0" smtClean="0">
                <a:latin typeface="Calibri" panose="020F0502020204030204" pitchFamily="34" charset="0"/>
              </a:rPr>
              <a:t>and boost </a:t>
            </a:r>
            <a:r>
              <a:rPr lang="en-US" sz="2000" dirty="0">
                <a:latin typeface="Calibri" panose="020F0502020204030204" pitchFamily="34" charset="0"/>
              </a:rPr>
              <a:t>energy </a:t>
            </a:r>
            <a:r>
              <a:rPr lang="en-US" sz="2000" dirty="0" smtClean="0">
                <a:latin typeface="Calibri" panose="020F0502020204030204" pitchFamily="34" charset="0"/>
              </a:rPr>
              <a:t>productivity).</a:t>
            </a:r>
          </a:p>
          <a:p>
            <a:pPr lvl="0">
              <a:buFont typeface="Wingdings" panose="05000000000000000000" pitchFamily="2" charset="2"/>
              <a:buChar char="§"/>
            </a:pPr>
            <a:r>
              <a:rPr lang="en-US" sz="2000" dirty="0" smtClean="0">
                <a:latin typeface="Calibri" panose="020F0502020204030204" pitchFamily="34" charset="0"/>
              </a:rPr>
              <a:t>A marginalization of local actors is incompatible with the notion of sustainability: it undermines the credibility of policy, drives up the costs of deployment, and endangers the security of the system.</a:t>
            </a:r>
          </a:p>
        </p:txBody>
      </p:sp>
    </p:spTree>
    <p:extLst>
      <p:ext uri="{BB962C8B-B14F-4D97-AF65-F5344CB8AC3E}">
        <p14:creationId xmlns:p14="http://schemas.microsoft.com/office/powerpoint/2010/main" val="375554651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D26CE24D-B480-459C-A3C4-71E8212EAFD1}"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pPr algn="ctr"/>
            <a:r>
              <a:rPr lang="en-US" b="1" dirty="0" smtClean="0">
                <a:latin typeface="Calibri" panose="020F0502020204030204" pitchFamily="34" charset="0"/>
              </a:rPr>
              <a:t>Backup Slides</a:t>
            </a:r>
            <a:endParaRPr lang="en-US" b="1" dirty="0">
              <a:latin typeface="Calibri" panose="020F0502020204030204" pitchFamily="34" charset="0"/>
            </a:endParaRPr>
          </a:p>
        </p:txBody>
      </p:sp>
      <p:sp>
        <p:nvSpPr>
          <p:cNvPr id="12" name="Inhaltsplatzhalter 7"/>
          <p:cNvSpPr>
            <a:spLocks noGrp="1"/>
          </p:cNvSpPr>
          <p:nvPr>
            <p:ph idx="1"/>
          </p:nvPr>
        </p:nvSpPr>
        <p:spPr/>
        <p:txBody>
          <a:bodyPr/>
          <a:lstStyle/>
          <a:p>
            <a:pPr lvl="0"/>
            <a:endParaRPr lang="de-DE" sz="2000" dirty="0">
              <a:latin typeface="Calibri" panose="020F0502020204030204" pitchFamily="34" charset="0"/>
            </a:endParaRPr>
          </a:p>
        </p:txBody>
      </p:sp>
    </p:spTree>
    <p:extLst>
      <p:ext uri="{BB962C8B-B14F-4D97-AF65-F5344CB8AC3E}">
        <p14:creationId xmlns:p14="http://schemas.microsoft.com/office/powerpoint/2010/main" val="7082057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dirty="0" smtClean="0"/>
              <a:t>Source: IRENA</a:t>
            </a:r>
            <a:endParaRPr lang="en-BZ" dirty="0"/>
          </a:p>
        </p:txBody>
      </p:sp>
      <p:sp>
        <p:nvSpPr>
          <p:cNvPr id="4" name="Datumsplatzhalter 3"/>
          <p:cNvSpPr>
            <a:spLocks noGrp="1"/>
          </p:cNvSpPr>
          <p:nvPr>
            <p:ph type="dt" sz="half" idx="11"/>
          </p:nvPr>
        </p:nvSpPr>
        <p:spPr/>
        <p:txBody>
          <a:bodyPr/>
          <a:lstStyle/>
          <a:p>
            <a:fld id="{06426F4E-627F-4544-9D00-CCA532EE10A1}"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pPr algn="ctr"/>
            <a:r>
              <a:rPr lang="en-US" b="1" dirty="0" smtClean="0">
                <a:latin typeface="Calibri" panose="020F0502020204030204" pitchFamily="34" charset="0"/>
              </a:rPr>
              <a:t>Annual Net Additions of RE Capacity Worldwide</a:t>
            </a:r>
            <a:endParaRPr lang="en-US" b="1" dirty="0">
              <a:latin typeface="Calibri" panose="020F0502020204030204" pitchFamily="34" charset="0"/>
            </a:endParaRPr>
          </a:p>
        </p:txBody>
      </p:sp>
      <p:pic>
        <p:nvPicPr>
          <p:cNvPr id="7" name="Inhaltsplatzhalter 6" descr="Screen Shot 2015-09-03 at 20.53.36.png"/>
          <p:cNvPicPr>
            <a:picLocks noGrp="1" noChangeAspect="1"/>
          </p:cNvPicPr>
          <p:nvPr>
            <p:ph idx="1"/>
          </p:nvPr>
        </p:nvPicPr>
        <p:blipFill>
          <a:blip r:embed="rId4">
            <a:extLst>
              <a:ext uri="{28A0092B-C50C-407E-A947-70E740481C1C}">
                <a14:useLocalDpi xmlns:a14="http://schemas.microsoft.com/office/drawing/2010/main" val="0"/>
              </a:ext>
            </a:extLst>
          </a:blip>
          <a:srcRect l="-4009" r="-4009"/>
          <a:stretch>
            <a:fillRect/>
          </a:stretch>
        </p:blipFill>
        <p:spPr>
          <a:xfrm>
            <a:off x="668739" y="2224584"/>
            <a:ext cx="7779225" cy="4148919"/>
          </a:xfrm>
        </p:spPr>
      </p:pic>
    </p:spTree>
    <p:extLst>
      <p:ext uri="{BB962C8B-B14F-4D97-AF65-F5344CB8AC3E}">
        <p14:creationId xmlns:p14="http://schemas.microsoft.com/office/powerpoint/2010/main" val="313142556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smtClean="0">
                <a:latin typeface="Calibri" panose="020F0502020204030204" pitchFamily="34" charset="0"/>
              </a:rPr>
              <a:t>RE Employment Worldwide by Technology (in 1000‘s)</a:t>
            </a:r>
            <a:endParaRPr lang="en-US" b="1" dirty="0">
              <a:latin typeface="Calibri" panose="020F0502020204030204" pitchFamily="34" charset="0"/>
            </a:endParaRPr>
          </a:p>
        </p:txBody>
      </p:sp>
      <p:sp>
        <p:nvSpPr>
          <p:cNvPr id="3" name="Fußzeilenplatzhalter 2"/>
          <p:cNvSpPr>
            <a:spLocks noGrp="1"/>
          </p:cNvSpPr>
          <p:nvPr>
            <p:ph type="ftr" sz="quarter" idx="10"/>
          </p:nvPr>
        </p:nvSpPr>
        <p:spPr>
          <a:xfrm>
            <a:off x="2862777" y="6581003"/>
            <a:ext cx="3418449" cy="246221"/>
          </a:xfrm>
        </p:spPr>
        <p:txBody>
          <a:bodyPr/>
          <a:lstStyle/>
          <a:p>
            <a:r>
              <a:rPr lang="en-US" dirty="0" smtClean="0"/>
              <a:t>Source: IRENA</a:t>
            </a:r>
            <a:endParaRPr lang="en-GB" dirty="0"/>
          </a:p>
        </p:txBody>
      </p:sp>
      <p:sp>
        <p:nvSpPr>
          <p:cNvPr id="4" name="Datumsplatzhalter 3"/>
          <p:cNvSpPr>
            <a:spLocks noGrp="1"/>
          </p:cNvSpPr>
          <p:nvPr>
            <p:ph type="dt" sz="half" idx="11"/>
          </p:nvPr>
        </p:nvSpPr>
        <p:spPr/>
        <p:txBody>
          <a:bodyPr/>
          <a:lstStyle/>
          <a:p>
            <a:fld id="{24735395-A958-4662-9264-3C15776CD4AE}" type="datetime1">
              <a:rPr lang="en-GB" noProof="0" smtClean="0"/>
              <a:t>20/01/2016</a:t>
            </a:fld>
            <a:endParaRPr lang="de-DE" noProof="0"/>
          </a:p>
        </p:txBody>
      </p:sp>
      <p:pic>
        <p:nvPicPr>
          <p:cNvPr id="6" name="Inhaltsplatzhalter 6" descr="Screen Shot 2015-09-03 at 22.17.35.png"/>
          <p:cNvPicPr>
            <a:picLocks noGrp="1" noChangeAspect="1"/>
          </p:cNvPicPr>
          <p:nvPr>
            <p:ph idx="1"/>
          </p:nvPr>
        </p:nvPicPr>
        <p:blipFill>
          <a:blip r:embed="rId2">
            <a:extLst>
              <a:ext uri="{28A0092B-C50C-407E-A947-70E740481C1C}">
                <a14:useLocalDpi xmlns:a14="http://schemas.microsoft.com/office/drawing/2010/main" val="0"/>
              </a:ext>
            </a:extLst>
          </a:blip>
          <a:srcRect l="-14720" r="-14720"/>
          <a:stretch>
            <a:fillRect/>
          </a:stretch>
        </p:blipFill>
        <p:spPr>
          <a:xfrm>
            <a:off x="750627" y="2279175"/>
            <a:ext cx="7588155" cy="4053385"/>
          </a:xfrm>
        </p:spPr>
      </p:pic>
      <p:pic>
        <p:nvPicPr>
          <p:cNvPr id="7" name="Bild 7" descr="Screen Shot 2015-09-03 at 22.17.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412" y="3944774"/>
            <a:ext cx="2019869" cy="1991218"/>
          </a:xfrm>
          <a:prstGeom prst="rect">
            <a:avLst/>
          </a:prstGeom>
        </p:spPr>
      </p:pic>
    </p:spTree>
    <p:extLst>
      <p:ext uri="{BB962C8B-B14F-4D97-AF65-F5344CB8AC3E}">
        <p14:creationId xmlns:p14="http://schemas.microsoft.com/office/powerpoint/2010/main" val="235512295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a:latin typeface="Calibri" panose="020F0502020204030204" pitchFamily="34" charset="0"/>
              </a:rPr>
              <a:t>RE Employment Worldwide </a:t>
            </a:r>
            <a:r>
              <a:rPr lang="en-US" b="1" dirty="0" smtClean="0">
                <a:latin typeface="Calibri" panose="020F0502020204030204" pitchFamily="34" charset="0"/>
              </a:rPr>
              <a:t>in Leading Countries (</a:t>
            </a:r>
            <a:r>
              <a:rPr lang="en-US" b="1" dirty="0">
                <a:latin typeface="Calibri" panose="020F0502020204030204" pitchFamily="34" charset="0"/>
              </a:rPr>
              <a:t>in 1000‘s)</a:t>
            </a:r>
            <a:endParaRPr lang="de-DE" dirty="0"/>
          </a:p>
        </p:txBody>
      </p:sp>
      <p:sp>
        <p:nvSpPr>
          <p:cNvPr id="3" name="Fußzeilenplatzhalter 2"/>
          <p:cNvSpPr>
            <a:spLocks noGrp="1"/>
          </p:cNvSpPr>
          <p:nvPr>
            <p:ph type="ftr" sz="quarter" idx="10"/>
          </p:nvPr>
        </p:nvSpPr>
        <p:spPr>
          <a:xfrm>
            <a:off x="2862777" y="6581002"/>
            <a:ext cx="3418449" cy="246221"/>
          </a:xfrm>
        </p:spPr>
        <p:txBody>
          <a:bodyPr/>
          <a:lstStyle/>
          <a:p>
            <a:r>
              <a:rPr lang="en-US" dirty="0" smtClean="0"/>
              <a:t>Source: IRENA</a:t>
            </a:r>
            <a:endParaRPr lang="en-GB" dirty="0"/>
          </a:p>
        </p:txBody>
      </p:sp>
      <p:sp>
        <p:nvSpPr>
          <p:cNvPr id="4" name="Datumsplatzhalter 3"/>
          <p:cNvSpPr>
            <a:spLocks noGrp="1"/>
          </p:cNvSpPr>
          <p:nvPr>
            <p:ph type="dt" sz="half" idx="11"/>
          </p:nvPr>
        </p:nvSpPr>
        <p:spPr/>
        <p:txBody>
          <a:bodyPr/>
          <a:lstStyle/>
          <a:p>
            <a:fld id="{24735395-A958-4662-9264-3C15776CD4AE}" type="datetime1">
              <a:rPr lang="en-GB" noProof="0" smtClean="0"/>
              <a:t>20/01/2016</a:t>
            </a:fld>
            <a:endParaRPr lang="de-DE" noProof="0"/>
          </a:p>
        </p:txBody>
      </p:sp>
      <p:pic>
        <p:nvPicPr>
          <p:cNvPr id="6" name="Inhaltsplatzhalter 4" descr="Screen Shot 2015-09-04 at 14.14.41.png"/>
          <p:cNvPicPr>
            <a:picLocks noGrp="1" noChangeAspect="1"/>
          </p:cNvPicPr>
          <p:nvPr>
            <p:ph idx="1"/>
          </p:nvPr>
        </p:nvPicPr>
        <p:blipFill>
          <a:blip r:embed="rId2">
            <a:extLst>
              <a:ext uri="{28A0092B-C50C-407E-A947-70E740481C1C}">
                <a14:useLocalDpi xmlns:a14="http://schemas.microsoft.com/office/drawing/2010/main" val="0"/>
              </a:ext>
            </a:extLst>
          </a:blip>
          <a:srcRect l="-2190" r="-2190"/>
          <a:stretch>
            <a:fillRect/>
          </a:stretch>
        </p:blipFill>
        <p:spPr>
          <a:xfrm>
            <a:off x="736978" y="2238233"/>
            <a:ext cx="7642747" cy="4121623"/>
          </a:xfrm>
        </p:spPr>
      </p:pic>
    </p:spTree>
    <p:extLst>
      <p:ext uri="{BB962C8B-B14F-4D97-AF65-F5344CB8AC3E}">
        <p14:creationId xmlns:p14="http://schemas.microsoft.com/office/powerpoint/2010/main" val="353597804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2862777" y="6581002"/>
            <a:ext cx="3418449" cy="246221"/>
          </a:xfrm>
        </p:spPr>
        <p:txBody>
          <a:bodyPr/>
          <a:lstStyle/>
          <a:p>
            <a:r>
              <a:rPr lang="en-US" dirty="0" smtClean="0"/>
              <a:t>Source: Cameron &amp; Van der </a:t>
            </a:r>
            <a:r>
              <a:rPr lang="en-US" dirty="0" err="1" smtClean="0"/>
              <a:t>Zwann</a:t>
            </a:r>
            <a:endParaRPr lang="en-GB" dirty="0"/>
          </a:p>
        </p:txBody>
      </p:sp>
      <p:sp>
        <p:nvSpPr>
          <p:cNvPr id="4" name="Datumsplatzhalter 3"/>
          <p:cNvSpPr>
            <a:spLocks noGrp="1"/>
          </p:cNvSpPr>
          <p:nvPr>
            <p:ph type="dt" sz="half" idx="11"/>
          </p:nvPr>
        </p:nvSpPr>
        <p:spPr/>
        <p:txBody>
          <a:bodyPr/>
          <a:lstStyle/>
          <a:p>
            <a:fld id="{24735395-A958-4662-9264-3C15776CD4AE}" type="datetime1">
              <a:rPr lang="en-GB" noProof="0" smtClean="0"/>
              <a:t>20/01/2016</a:t>
            </a:fld>
            <a:endParaRPr lang="de-DE" noProof="0"/>
          </a:p>
        </p:txBody>
      </p:sp>
      <p:pic>
        <p:nvPicPr>
          <p:cNvPr id="6" name="Inhaltsplatzhalter 5"/>
          <p:cNvPicPr>
            <a:picLocks noGrp="1" noChangeAspect="1"/>
          </p:cNvPicPr>
          <p:nvPr>
            <p:ph idx="1"/>
          </p:nvPr>
        </p:nvPicPr>
        <p:blipFill>
          <a:blip r:embed="rId2"/>
          <a:stretch>
            <a:fillRect/>
          </a:stretch>
        </p:blipFill>
        <p:spPr>
          <a:xfrm>
            <a:off x="791570" y="2238233"/>
            <a:ext cx="7506269" cy="4230806"/>
          </a:xfrm>
          <a:prstGeom prst="rect">
            <a:avLst/>
          </a:prstGeom>
        </p:spPr>
      </p:pic>
      <p:sp>
        <p:nvSpPr>
          <p:cNvPr id="7" name="Titel 1"/>
          <p:cNvSpPr>
            <a:spLocks noGrp="1"/>
          </p:cNvSpPr>
          <p:nvPr>
            <p:ph type="title"/>
          </p:nvPr>
        </p:nvSpPr>
        <p:spPr/>
        <p:txBody>
          <a:bodyPr/>
          <a:lstStyle/>
          <a:p>
            <a:r>
              <a:rPr lang="en-US" b="1" dirty="0">
                <a:latin typeface="Calibri" panose="020F0502020204030204" pitchFamily="34" charset="0"/>
              </a:rPr>
              <a:t>RE Employment </a:t>
            </a:r>
            <a:r>
              <a:rPr lang="en-US" b="1" dirty="0" smtClean="0">
                <a:latin typeface="Calibri" panose="020F0502020204030204" pitchFamily="34" charset="0"/>
              </a:rPr>
              <a:t>Factors by Technology and Project Phase</a:t>
            </a:r>
            <a:endParaRPr lang="de-DE" dirty="0"/>
          </a:p>
        </p:txBody>
      </p:sp>
    </p:spTree>
    <p:extLst>
      <p:ext uri="{BB962C8B-B14F-4D97-AF65-F5344CB8AC3E}">
        <p14:creationId xmlns:p14="http://schemas.microsoft.com/office/powerpoint/2010/main" val="39885577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b="1" dirty="0" smtClean="0">
                <a:solidFill>
                  <a:srgbClr val="C00000"/>
                </a:solidFill>
                <a:latin typeface="Calibri" panose="020F0502020204030204" pitchFamily="34" charset="0"/>
              </a:rPr>
              <a:t>SE4JOBS: A Key Activity of RE-ACTIVATE</a:t>
            </a:r>
            <a:endParaRPr lang="en-US" b="1" dirty="0">
              <a:solidFill>
                <a:srgbClr val="C00000"/>
              </a:solidFill>
              <a:latin typeface="Calibri" panose="020F0502020204030204" pitchFamily="34" charset="0"/>
            </a:endParaRPr>
          </a:p>
        </p:txBody>
      </p:sp>
      <p:sp>
        <p:nvSpPr>
          <p:cNvPr id="4" name="Datumsplatzhalter 3"/>
          <p:cNvSpPr>
            <a:spLocks noGrp="1"/>
          </p:cNvSpPr>
          <p:nvPr>
            <p:ph type="dt" sz="half" idx="11"/>
          </p:nvPr>
        </p:nvSpPr>
        <p:spPr/>
        <p:txBody>
          <a:bodyPr/>
          <a:lstStyle/>
          <a:p>
            <a:fld id="{DA877BF7-022E-45B0-805D-CA385C736EBE}" type="datetime1">
              <a:rPr lang="en-GB" smtClean="0"/>
              <a:t>20/01/2016</a:t>
            </a:fld>
            <a:endParaRPr lang="de-DE" dirty="0"/>
          </a:p>
        </p:txBody>
      </p:sp>
      <p:sp>
        <p:nvSpPr>
          <p:cNvPr id="8" name="Inhaltsplatzhalter 7"/>
          <p:cNvSpPr>
            <a:spLocks noGrp="1"/>
          </p:cNvSpPr>
          <p:nvPr>
            <p:ph idx="1"/>
          </p:nvPr>
        </p:nvSpPr>
        <p:spPr/>
        <p:txBody>
          <a:bodyPr/>
          <a:lstStyle/>
          <a:p>
            <a:r>
              <a:rPr lang="en-US" sz="2000" dirty="0" smtClean="0">
                <a:solidFill>
                  <a:schemeClr val="tx1"/>
                </a:solidFill>
                <a:latin typeface="Calibri" panose="020F0502020204030204" pitchFamily="34" charset="0"/>
                <a:cs typeface="Arial" panose="020B0604020202020204" pitchFamily="34" charset="0"/>
              </a:rPr>
              <a:t>Launched </a:t>
            </a:r>
            <a:r>
              <a:rPr lang="en-US" sz="2000" dirty="0">
                <a:solidFill>
                  <a:schemeClr val="tx1"/>
                </a:solidFill>
                <a:latin typeface="Calibri" panose="020F0502020204030204" pitchFamily="34" charset="0"/>
                <a:cs typeface="Arial" panose="020B0604020202020204" pitchFamily="34" charset="0"/>
              </a:rPr>
              <a:t>in </a:t>
            </a:r>
            <a:r>
              <a:rPr lang="en-US" sz="2000" dirty="0" smtClean="0">
                <a:solidFill>
                  <a:schemeClr val="tx1"/>
                </a:solidFill>
                <a:latin typeface="Calibri" panose="020F0502020204030204" pitchFamily="34" charset="0"/>
                <a:cs typeface="Arial" panose="020B0604020202020204" pitchFamily="34" charset="0"/>
              </a:rPr>
              <a:t>2014 </a:t>
            </a:r>
            <a:r>
              <a:rPr lang="en-US" sz="2000" dirty="0">
                <a:solidFill>
                  <a:schemeClr val="tx1"/>
                </a:solidFill>
                <a:latin typeface="Calibri" panose="020F0502020204030204" pitchFamily="34" charset="0"/>
                <a:cs typeface="Arial" panose="020B0604020202020204" pitchFamily="34" charset="0"/>
              </a:rPr>
              <a:t>by </a:t>
            </a:r>
            <a:r>
              <a:rPr lang="en-US" sz="2000" b="1" dirty="0">
                <a:solidFill>
                  <a:schemeClr val="tx1"/>
                </a:solidFill>
                <a:latin typeface="Calibri" panose="020F0502020204030204" pitchFamily="34" charset="0"/>
                <a:cs typeface="Arial" panose="020B0604020202020204" pitchFamily="34" charset="0"/>
              </a:rPr>
              <a:t>6 GIZ Projects </a:t>
            </a:r>
            <a:r>
              <a:rPr lang="en-US" sz="2000" dirty="0">
                <a:solidFill>
                  <a:schemeClr val="tx1"/>
                </a:solidFill>
                <a:latin typeface="Calibri" panose="020F0502020204030204" pitchFamily="34" charset="0"/>
                <a:cs typeface="Arial" panose="020B0604020202020204" pitchFamily="34" charset="0"/>
              </a:rPr>
              <a:t>dealing with the linkages between sustainable energy </a:t>
            </a:r>
            <a:r>
              <a:rPr lang="en-US" sz="2000" dirty="0" smtClean="0">
                <a:solidFill>
                  <a:schemeClr val="tx1"/>
                </a:solidFill>
                <a:latin typeface="Calibri" panose="020F0502020204030204" pitchFamily="34" charset="0"/>
                <a:cs typeface="Arial" panose="020B0604020202020204" pitchFamily="34" charset="0"/>
              </a:rPr>
              <a:t>and </a:t>
            </a:r>
            <a:r>
              <a:rPr lang="en-US" sz="2000" dirty="0">
                <a:solidFill>
                  <a:schemeClr val="tx1"/>
                </a:solidFill>
                <a:latin typeface="Calibri" panose="020F0502020204030204" pitchFamily="34" charset="0"/>
                <a:cs typeface="Arial" panose="020B0604020202020204" pitchFamily="34" charset="0"/>
              </a:rPr>
              <a:t>socio-economic development as an expert group and </a:t>
            </a:r>
            <a:r>
              <a:rPr lang="en-US" sz="2000" dirty="0" smtClean="0">
                <a:solidFill>
                  <a:schemeClr val="tx1"/>
                </a:solidFill>
                <a:latin typeface="Calibri" panose="020F0502020204030204" pitchFamily="34" charset="0"/>
                <a:cs typeface="Arial" panose="020B0604020202020204" pitchFamily="34" charset="0"/>
              </a:rPr>
              <a:t>work </a:t>
            </a:r>
            <a:r>
              <a:rPr lang="en-US" sz="2000" dirty="0">
                <a:solidFill>
                  <a:schemeClr val="tx1"/>
                </a:solidFill>
                <a:latin typeface="Calibri" panose="020F0502020204030204" pitchFamily="34" charset="0"/>
                <a:cs typeface="Arial" panose="020B0604020202020204" pitchFamily="34" charset="0"/>
              </a:rPr>
              <a:t>platform; supported by </a:t>
            </a:r>
            <a:r>
              <a:rPr lang="en-US" sz="2000" dirty="0" smtClean="0">
                <a:solidFill>
                  <a:schemeClr val="tx1"/>
                </a:solidFill>
                <a:latin typeface="Calibri" panose="020F0502020204030204" pitchFamily="34" charset="0"/>
                <a:cs typeface="Arial" panose="020B0604020202020204" pitchFamily="34" charset="0"/>
              </a:rPr>
              <a:t>experts from adelphi </a:t>
            </a:r>
            <a:r>
              <a:rPr lang="en-US" sz="2000" dirty="0">
                <a:solidFill>
                  <a:schemeClr val="tx1"/>
                </a:solidFill>
                <a:latin typeface="Calibri" panose="020F0502020204030204" pitchFamily="34" charset="0"/>
                <a:cs typeface="Arial" panose="020B0604020202020204" pitchFamily="34" charset="0"/>
              </a:rPr>
              <a:t>and </a:t>
            </a:r>
            <a:r>
              <a:rPr lang="en-US" sz="2000" dirty="0" smtClean="0">
                <a:solidFill>
                  <a:schemeClr val="tx1"/>
                </a:solidFill>
                <a:latin typeface="Calibri" panose="020F0502020204030204" pitchFamily="34" charset="0"/>
                <a:cs typeface="Arial" panose="020B0604020202020204" pitchFamily="34" charset="0"/>
              </a:rPr>
              <a:t>FFU</a:t>
            </a:r>
          </a:p>
          <a:p>
            <a:r>
              <a:rPr lang="en-US" sz="2000" dirty="0" smtClean="0">
                <a:solidFill>
                  <a:schemeClr val="tx1"/>
                </a:solidFill>
                <a:latin typeface="Calibri" panose="020F0502020204030204" pitchFamily="34" charset="0"/>
                <a:cs typeface="Arial" panose="020B0604020202020204" pitchFamily="34" charset="0"/>
              </a:rPr>
              <a:t>Organization of 6 in-house + in-country workshops &amp; trainings so far</a:t>
            </a:r>
          </a:p>
          <a:p>
            <a:endParaRPr lang="en-US" sz="2000" dirty="0" smtClean="0">
              <a:solidFill>
                <a:schemeClr val="tx1"/>
              </a:solidFill>
              <a:latin typeface="Calibri" panose="020F0502020204030204" pitchFamily="34" charset="0"/>
              <a:cs typeface="Arial" panose="020B0604020202020204" pitchFamily="34" charset="0"/>
            </a:endParaRPr>
          </a:p>
          <a:p>
            <a:endParaRPr lang="de-DE" sz="2000" dirty="0">
              <a:solidFill>
                <a:schemeClr val="tx1"/>
              </a:solidFill>
              <a:latin typeface="Calibri" panose="020F0502020204030204" pitchFamily="34" charset="0"/>
              <a:cs typeface="Arial" panose="020B0604020202020204" pitchFamily="34" charset="0"/>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Pfeil nach rechts 10"/>
          <p:cNvSpPr/>
          <p:nvPr/>
        </p:nvSpPr>
        <p:spPr bwMode="auto">
          <a:xfrm>
            <a:off x="3773610" y="4701246"/>
            <a:ext cx="1815152" cy="791570"/>
          </a:xfrm>
          <a:prstGeom prst="rightArrow">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4168" y="4182477"/>
            <a:ext cx="1828957" cy="1828957"/>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9532" y="3944203"/>
            <a:ext cx="2134169" cy="2101756"/>
          </a:xfrm>
          <a:prstGeom prst="rect">
            <a:avLst/>
          </a:prstGeom>
        </p:spPr>
      </p:pic>
      <p:sp>
        <p:nvSpPr>
          <p:cNvPr id="15" name="Fußzeilenplatzhalter 2"/>
          <p:cNvSpPr>
            <a:spLocks noGrp="1"/>
          </p:cNvSpPr>
          <p:nvPr>
            <p:ph type="ftr" sz="quarter" idx="10"/>
          </p:nvPr>
        </p:nvSpPr>
        <p:spPr>
          <a:xfrm>
            <a:off x="1965326" y="6581776"/>
            <a:ext cx="5738813" cy="246221"/>
          </a:xfrm>
        </p:spPr>
        <p:txBody>
          <a:bodyPr/>
          <a:lstStyle/>
          <a:p>
            <a:r>
              <a:rPr lang="en-US" b="0" smtClean="0">
                <a:solidFill>
                  <a:schemeClr val="tx1"/>
                </a:solidFill>
                <a:latin typeface="Calibri" panose="020F0502020204030204" pitchFamily="34" charset="0"/>
                <a:cs typeface="Calibri" panose="020F0502020204030204" pitchFamily="34" charset="0"/>
              </a:rPr>
              <a:t>IRENA–GIZ–RCREEE Workshop on “Socio-Economic Benefits of Renewable Energy”</a:t>
            </a:r>
            <a:endParaRPr lang="en-BZ" b="0" dirty="0"/>
          </a:p>
        </p:txBody>
      </p:sp>
    </p:spTree>
    <p:extLst>
      <p:ext uri="{BB962C8B-B14F-4D97-AF65-F5344CB8AC3E}">
        <p14:creationId xmlns:p14="http://schemas.microsoft.com/office/powerpoint/2010/main" val="5002970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2862777" y="6581002"/>
            <a:ext cx="3418449" cy="246221"/>
          </a:xfrm>
        </p:spPr>
        <p:txBody>
          <a:bodyPr/>
          <a:lstStyle/>
          <a:p>
            <a:r>
              <a:rPr lang="en-US" dirty="0" smtClean="0"/>
              <a:t>Source: Cameron &amp; Van der </a:t>
            </a:r>
            <a:r>
              <a:rPr lang="en-US" dirty="0" err="1" smtClean="0"/>
              <a:t>Zwann</a:t>
            </a:r>
            <a:endParaRPr lang="en-GB" dirty="0"/>
          </a:p>
        </p:txBody>
      </p:sp>
      <p:sp>
        <p:nvSpPr>
          <p:cNvPr id="4" name="Datumsplatzhalter 3"/>
          <p:cNvSpPr>
            <a:spLocks noGrp="1"/>
          </p:cNvSpPr>
          <p:nvPr>
            <p:ph type="dt" sz="half" idx="11"/>
          </p:nvPr>
        </p:nvSpPr>
        <p:spPr/>
        <p:txBody>
          <a:bodyPr/>
          <a:lstStyle/>
          <a:p>
            <a:fld id="{24735395-A958-4662-9264-3C15776CD4AE}" type="datetime1">
              <a:rPr lang="en-GB" noProof="0" smtClean="0"/>
              <a:t>20/01/2016</a:t>
            </a:fld>
            <a:endParaRPr lang="de-DE" noProof="0"/>
          </a:p>
        </p:txBody>
      </p:sp>
      <p:sp>
        <p:nvSpPr>
          <p:cNvPr id="7" name="Titel 1"/>
          <p:cNvSpPr>
            <a:spLocks noGrp="1"/>
          </p:cNvSpPr>
          <p:nvPr>
            <p:ph type="title"/>
          </p:nvPr>
        </p:nvSpPr>
        <p:spPr/>
        <p:txBody>
          <a:bodyPr/>
          <a:lstStyle/>
          <a:p>
            <a:r>
              <a:rPr lang="en-US" b="1" dirty="0">
                <a:latin typeface="Calibri" panose="020F0502020204030204" pitchFamily="34" charset="0"/>
              </a:rPr>
              <a:t>RE Employment </a:t>
            </a:r>
            <a:r>
              <a:rPr lang="en-US" b="1" dirty="0" smtClean="0">
                <a:latin typeface="Calibri" panose="020F0502020204030204" pitchFamily="34" charset="0"/>
              </a:rPr>
              <a:t>Factors by Technology and Project Phase</a:t>
            </a:r>
            <a:endParaRPr lang="de-DE" dirty="0"/>
          </a:p>
        </p:txBody>
      </p:sp>
      <p:pic>
        <p:nvPicPr>
          <p:cNvPr id="8" name="Picture 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1570" y="2279176"/>
            <a:ext cx="7560859" cy="4053385"/>
          </a:xfrm>
          <a:prstGeom prst="rect">
            <a:avLst/>
          </a:prstGeom>
          <a:noFill/>
          <a:ln>
            <a:noFill/>
          </a:ln>
          <a:extLst/>
        </p:spPr>
      </p:pic>
    </p:spTree>
    <p:extLst>
      <p:ext uri="{BB962C8B-B14F-4D97-AF65-F5344CB8AC3E}">
        <p14:creationId xmlns:p14="http://schemas.microsoft.com/office/powerpoint/2010/main" val="98538959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b="1" dirty="0" smtClean="0">
                <a:solidFill>
                  <a:srgbClr val="C00000"/>
                </a:solidFill>
                <a:latin typeface="Calibri" panose="020F0502020204030204" pitchFamily="34" charset="0"/>
              </a:rPr>
              <a:t>What are the objectives of SE4JOBS?</a:t>
            </a:r>
            <a:endParaRPr lang="en-US" b="1" dirty="0">
              <a:solidFill>
                <a:srgbClr val="C00000"/>
              </a:solidFill>
              <a:latin typeface="Calibri" panose="020F0502020204030204" pitchFamily="34" charset="0"/>
            </a:endParaRPr>
          </a:p>
        </p:txBody>
      </p:sp>
      <p:sp>
        <p:nvSpPr>
          <p:cNvPr id="3" name="Fußzeilenplatzhalter 2"/>
          <p:cNvSpPr>
            <a:spLocks noGrp="1"/>
          </p:cNvSpPr>
          <p:nvPr>
            <p:ph type="ftr" sz="quarter" idx="10"/>
          </p:nvPr>
        </p:nvSpPr>
        <p:spPr>
          <a:xfrm>
            <a:off x="1964609" y="6581003"/>
            <a:ext cx="5739898" cy="246221"/>
          </a:xfrm>
        </p:spPr>
        <p:txBody>
          <a:bodyPr/>
          <a:lstStyle/>
          <a:p>
            <a:r>
              <a:rPr lang="en-US" b="0" dirty="0" smtClean="0">
                <a:solidFill>
                  <a:schemeClr val="tx1"/>
                </a:solidFill>
                <a:latin typeface="Calibri" panose="020F0502020204030204" pitchFamily="34" charset="0"/>
                <a:cs typeface="Calibri" panose="020F0502020204030204" pitchFamily="34" charset="0"/>
              </a:rPr>
              <a:t>IRENA–GIZ–RCREEE </a:t>
            </a:r>
            <a:r>
              <a:rPr lang="en-US" b="0" dirty="0">
                <a:solidFill>
                  <a:schemeClr val="tx1"/>
                </a:solidFill>
                <a:latin typeface="Calibri" panose="020F0502020204030204" pitchFamily="34" charset="0"/>
                <a:cs typeface="Calibri" panose="020F0502020204030204" pitchFamily="34" charset="0"/>
              </a:rPr>
              <a:t>Workshop on </a:t>
            </a:r>
            <a:r>
              <a:rPr lang="en-US" b="0" dirty="0" smtClean="0">
                <a:solidFill>
                  <a:schemeClr val="tx1"/>
                </a:solidFill>
                <a:latin typeface="Calibri" panose="020F0502020204030204" pitchFamily="34" charset="0"/>
                <a:cs typeface="Calibri" panose="020F0502020204030204" pitchFamily="34" charset="0"/>
              </a:rPr>
              <a:t>“Socio-Economic </a:t>
            </a:r>
            <a:r>
              <a:rPr lang="en-US" b="0" dirty="0">
                <a:solidFill>
                  <a:schemeClr val="tx1"/>
                </a:solidFill>
                <a:latin typeface="Calibri" panose="020F0502020204030204" pitchFamily="34" charset="0"/>
                <a:cs typeface="Calibri" panose="020F0502020204030204" pitchFamily="34" charset="0"/>
              </a:rPr>
              <a:t>Benefits of Renewable Energy”</a:t>
            </a:r>
            <a:endParaRPr lang="en-BZ" dirty="0"/>
          </a:p>
        </p:txBody>
      </p:sp>
      <p:sp>
        <p:nvSpPr>
          <p:cNvPr id="4" name="Datumsplatzhalter 3"/>
          <p:cNvSpPr>
            <a:spLocks noGrp="1"/>
          </p:cNvSpPr>
          <p:nvPr>
            <p:ph type="dt" sz="half" idx="11"/>
          </p:nvPr>
        </p:nvSpPr>
        <p:spPr/>
        <p:txBody>
          <a:bodyPr/>
          <a:lstStyle/>
          <a:p>
            <a:fld id="{52BCCEB8-98A7-453C-AC1A-8EA36AC30C2B}" type="datetime1">
              <a:rPr lang="en-GB" smtClean="0"/>
              <a:t>20/01/2016</a:t>
            </a:fld>
            <a:endParaRPr lang="de-DE" dirty="0"/>
          </a:p>
        </p:txBody>
      </p:sp>
      <p:sp>
        <p:nvSpPr>
          <p:cNvPr id="8" name="Inhaltsplatzhalter 7"/>
          <p:cNvSpPr>
            <a:spLocks noGrp="1"/>
          </p:cNvSpPr>
          <p:nvPr>
            <p:ph idx="1"/>
          </p:nvPr>
        </p:nvSpPr>
        <p:spPr/>
        <p:txBody>
          <a:bodyPr/>
          <a:lstStyle/>
          <a:p>
            <a:pPr>
              <a:buFont typeface="Wingdings" panose="05000000000000000000" pitchFamily="2" charset="2"/>
              <a:buChar char="Ø"/>
            </a:pPr>
            <a:r>
              <a:rPr lang="en-US" sz="2000" dirty="0" smtClean="0">
                <a:solidFill>
                  <a:schemeClr val="tx1"/>
                </a:solidFill>
                <a:latin typeface="Calibri" panose="020F0502020204030204" pitchFamily="34" charset="0"/>
              </a:rPr>
              <a:t>Help examine and exploit the many forward– and backward linkages between </a:t>
            </a:r>
            <a:r>
              <a:rPr lang="en-US" sz="2000" b="1" dirty="0">
                <a:solidFill>
                  <a:schemeClr val="tx1"/>
                </a:solidFill>
                <a:latin typeface="Calibri" panose="020F0502020204030204" pitchFamily="34" charset="0"/>
              </a:rPr>
              <a:t>RE/EE deployment </a:t>
            </a:r>
            <a:r>
              <a:rPr lang="en-US" sz="2000" dirty="0">
                <a:solidFill>
                  <a:schemeClr val="tx1"/>
                </a:solidFill>
                <a:latin typeface="Calibri" panose="020F0502020204030204" pitchFamily="34" charset="0"/>
              </a:rPr>
              <a:t>and </a:t>
            </a:r>
            <a:r>
              <a:rPr lang="en-US" sz="2000" b="1" dirty="0">
                <a:solidFill>
                  <a:schemeClr val="tx1"/>
                </a:solidFill>
                <a:latin typeface="Calibri" panose="020F0502020204030204" pitchFamily="34" charset="0"/>
              </a:rPr>
              <a:t>local socio-economic </a:t>
            </a:r>
            <a:r>
              <a:rPr lang="en-US" sz="2000" b="1" dirty="0" smtClean="0">
                <a:solidFill>
                  <a:schemeClr val="tx1"/>
                </a:solidFill>
                <a:latin typeface="Calibri" panose="020F0502020204030204" pitchFamily="34" charset="0"/>
              </a:rPr>
              <a:t>development,</a:t>
            </a:r>
            <a:r>
              <a:rPr lang="en-US" sz="2000" dirty="0">
                <a:solidFill>
                  <a:schemeClr val="tx1"/>
                </a:solidFill>
                <a:latin typeface="Calibri" panose="020F0502020204030204" pitchFamily="34" charset="0"/>
              </a:rPr>
              <a:t> </a:t>
            </a:r>
            <a:r>
              <a:rPr lang="en-US" sz="2000" dirty="0" smtClean="0">
                <a:solidFill>
                  <a:schemeClr val="tx1"/>
                </a:solidFill>
                <a:latin typeface="Calibri" panose="020F0502020204030204" pitchFamily="34" charset="0"/>
              </a:rPr>
              <a:t>esp. as </a:t>
            </a:r>
            <a:r>
              <a:rPr lang="en-US" sz="2000" dirty="0">
                <a:solidFill>
                  <a:schemeClr val="tx1"/>
                </a:solidFill>
                <a:latin typeface="Calibri" panose="020F0502020204030204" pitchFamily="34" charset="0"/>
              </a:rPr>
              <a:t>regards the optimization of </a:t>
            </a:r>
            <a:r>
              <a:rPr lang="en-US" sz="2000" dirty="0" smtClean="0">
                <a:solidFill>
                  <a:schemeClr val="tx1"/>
                </a:solidFill>
                <a:latin typeface="Calibri" panose="020F0502020204030204" pitchFamily="34" charset="0"/>
              </a:rPr>
              <a:t>employment and value creation</a:t>
            </a:r>
            <a:endParaRPr lang="en-US" sz="2000" b="1" dirty="0" smtClean="0">
              <a:solidFill>
                <a:schemeClr val="tx1"/>
              </a:solidFill>
              <a:latin typeface="Calibri" panose="020F0502020204030204" pitchFamily="34" charset="0"/>
            </a:endParaRPr>
          </a:p>
          <a:p>
            <a:pPr>
              <a:buFont typeface="Wingdings" panose="05000000000000000000" pitchFamily="2" charset="2"/>
              <a:buChar char="Ø"/>
            </a:pPr>
            <a:r>
              <a:rPr lang="en-US" sz="2000" dirty="0" smtClean="0">
                <a:solidFill>
                  <a:schemeClr val="tx1"/>
                </a:solidFill>
                <a:latin typeface="Calibri" panose="020F0502020204030204" pitchFamily="34" charset="0"/>
              </a:rPr>
              <a:t>…by identifying and analyzing worldwide </a:t>
            </a:r>
            <a:r>
              <a:rPr lang="en-US" sz="2000" b="1" dirty="0" smtClean="0">
                <a:solidFill>
                  <a:schemeClr val="tx1"/>
                </a:solidFill>
                <a:latin typeface="Calibri" panose="020F0502020204030204" pitchFamily="34" charset="0"/>
              </a:rPr>
              <a:t>“good practices” and success models</a:t>
            </a:r>
            <a:r>
              <a:rPr lang="en-US" sz="2000" dirty="0" smtClean="0">
                <a:solidFill>
                  <a:schemeClr val="tx1"/>
                </a:solidFill>
                <a:latin typeface="Calibri" panose="020F0502020204030204" pitchFamily="34" charset="0"/>
              </a:rPr>
              <a:t>, especially in developing and emerging countries</a:t>
            </a:r>
          </a:p>
          <a:p>
            <a:pPr>
              <a:buFont typeface="Wingdings" panose="05000000000000000000" pitchFamily="2" charset="2"/>
              <a:buChar char="Ø"/>
            </a:pPr>
            <a:r>
              <a:rPr lang="en-US" sz="2000" dirty="0" smtClean="0">
                <a:solidFill>
                  <a:schemeClr val="tx1"/>
                </a:solidFill>
                <a:latin typeface="Calibri" panose="020F0502020204030204" pitchFamily="34" charset="0"/>
              </a:rPr>
              <a:t>… by distinguishing </a:t>
            </a:r>
            <a:r>
              <a:rPr lang="en-US" sz="2000" b="1" dirty="0">
                <a:solidFill>
                  <a:schemeClr val="tx1"/>
                </a:solidFill>
                <a:latin typeface="Calibri" panose="020F0502020204030204" pitchFamily="34" charset="0"/>
              </a:rPr>
              <a:t>key variables </a:t>
            </a:r>
            <a:r>
              <a:rPr lang="en-US" sz="2000" dirty="0">
                <a:solidFill>
                  <a:schemeClr val="tx1"/>
                </a:solidFill>
                <a:latin typeface="Calibri" panose="020F0502020204030204" pitchFamily="34" charset="0"/>
              </a:rPr>
              <a:t>and </a:t>
            </a:r>
            <a:r>
              <a:rPr lang="en-US" sz="2000" b="1" dirty="0">
                <a:solidFill>
                  <a:schemeClr val="tx1"/>
                </a:solidFill>
                <a:latin typeface="Calibri" panose="020F0502020204030204" pitchFamily="34" charset="0"/>
              </a:rPr>
              <a:t>causal relationships </a:t>
            </a:r>
            <a:r>
              <a:rPr lang="en-US" sz="2000" dirty="0">
                <a:solidFill>
                  <a:schemeClr val="tx1"/>
                </a:solidFill>
                <a:latin typeface="Calibri" panose="020F0502020204030204" pitchFamily="34" charset="0"/>
              </a:rPr>
              <a:t>that explain best the </a:t>
            </a:r>
            <a:r>
              <a:rPr lang="en-US" sz="2000" dirty="0" smtClean="0">
                <a:solidFill>
                  <a:schemeClr val="tx1"/>
                </a:solidFill>
                <a:latin typeface="Calibri" panose="020F0502020204030204" pitchFamily="34" charset="0"/>
              </a:rPr>
              <a:t>trajectories </a:t>
            </a:r>
            <a:r>
              <a:rPr lang="en-US" sz="2000" dirty="0">
                <a:solidFill>
                  <a:schemeClr val="tx1"/>
                </a:solidFill>
                <a:latin typeface="Calibri" panose="020F0502020204030204" pitchFamily="34" charset="0"/>
              </a:rPr>
              <a:t>and </a:t>
            </a:r>
            <a:r>
              <a:rPr lang="en-US" sz="2000" dirty="0" smtClean="0">
                <a:solidFill>
                  <a:schemeClr val="tx1"/>
                </a:solidFill>
                <a:latin typeface="Calibri" panose="020F0502020204030204" pitchFamily="34" charset="0"/>
              </a:rPr>
              <a:t>results </a:t>
            </a:r>
            <a:r>
              <a:rPr lang="en-US" sz="2000" dirty="0">
                <a:solidFill>
                  <a:schemeClr val="tx1"/>
                </a:solidFill>
                <a:latin typeface="Calibri" panose="020F0502020204030204" pitchFamily="34" charset="0"/>
              </a:rPr>
              <a:t>of the reference </a:t>
            </a:r>
            <a:r>
              <a:rPr lang="en-US" sz="2000" dirty="0" smtClean="0">
                <a:solidFill>
                  <a:schemeClr val="tx1"/>
                </a:solidFill>
                <a:latin typeface="Calibri" panose="020F0502020204030204" pitchFamily="34" charset="0"/>
              </a:rPr>
              <a:t>cases</a:t>
            </a:r>
          </a:p>
          <a:p>
            <a:pPr>
              <a:buFont typeface="Wingdings" panose="05000000000000000000" pitchFamily="2" charset="2"/>
              <a:buChar char="Ø"/>
            </a:pPr>
            <a:r>
              <a:rPr lang="en-US" sz="2000" dirty="0" smtClean="0">
                <a:solidFill>
                  <a:schemeClr val="tx1"/>
                </a:solidFill>
                <a:latin typeface="Calibri" panose="020F0502020204030204" pitchFamily="34" charset="0"/>
              </a:rPr>
              <a:t>… by translating these insights into new, </a:t>
            </a:r>
            <a:r>
              <a:rPr lang="en-US" sz="2000" dirty="0">
                <a:solidFill>
                  <a:schemeClr val="tx1"/>
                </a:solidFill>
                <a:latin typeface="Calibri" panose="020F0502020204030204" pitchFamily="34" charset="0"/>
              </a:rPr>
              <a:t>customized </a:t>
            </a:r>
            <a:r>
              <a:rPr lang="en-US" sz="2000" b="1" dirty="0">
                <a:solidFill>
                  <a:schemeClr val="tx1"/>
                </a:solidFill>
                <a:latin typeface="Calibri" panose="020F0502020204030204" pitchFamily="34" charset="0"/>
              </a:rPr>
              <a:t>tools and formats for technical assistance and capacity </a:t>
            </a:r>
            <a:r>
              <a:rPr lang="en-US" sz="2000" b="1" dirty="0" smtClean="0">
                <a:solidFill>
                  <a:schemeClr val="tx1"/>
                </a:solidFill>
                <a:latin typeface="Calibri" panose="020F0502020204030204" pitchFamily="34" charset="0"/>
              </a:rPr>
              <a:t>building</a:t>
            </a:r>
            <a:r>
              <a:rPr lang="en-US" sz="2000" dirty="0" smtClean="0">
                <a:solidFill>
                  <a:schemeClr val="tx1"/>
                </a:solidFill>
                <a:latin typeface="Calibri" panose="020F0502020204030204" pitchFamily="34" charset="0"/>
              </a:rPr>
              <a:t>: </a:t>
            </a:r>
            <a:r>
              <a:rPr lang="en-US" sz="2000" dirty="0">
                <a:solidFill>
                  <a:schemeClr val="tx1"/>
                </a:solidFill>
                <a:latin typeface="Calibri" panose="020F0502020204030204" pitchFamily="34" charset="0"/>
              </a:rPr>
              <a:t>SE4JOBS Toolkit, </a:t>
            </a:r>
            <a:r>
              <a:rPr lang="en-US" sz="2000" dirty="0" smtClean="0">
                <a:solidFill>
                  <a:schemeClr val="tx1"/>
                </a:solidFill>
                <a:latin typeface="Calibri" panose="020F0502020204030204" pitchFamily="34" charset="0"/>
              </a:rPr>
              <a:t>SE4JOBS Good </a:t>
            </a:r>
            <a:r>
              <a:rPr lang="en-US" sz="2000" dirty="0">
                <a:solidFill>
                  <a:schemeClr val="tx1"/>
                </a:solidFill>
                <a:latin typeface="Calibri" panose="020F0502020204030204" pitchFamily="34" charset="0"/>
              </a:rPr>
              <a:t>Practice </a:t>
            </a:r>
            <a:r>
              <a:rPr lang="en-US" sz="2000" dirty="0" smtClean="0">
                <a:solidFill>
                  <a:schemeClr val="tx1"/>
                </a:solidFill>
                <a:latin typeface="Calibri" panose="020F0502020204030204" pitchFamily="34" charset="0"/>
              </a:rPr>
              <a:t>Studies</a:t>
            </a:r>
            <a:r>
              <a:rPr lang="en-US" sz="2000" dirty="0">
                <a:solidFill>
                  <a:schemeClr val="tx1"/>
                </a:solidFill>
                <a:latin typeface="Calibri" panose="020F0502020204030204" pitchFamily="34" charset="0"/>
              </a:rPr>
              <a:t>, SE4JOBS </a:t>
            </a:r>
            <a:r>
              <a:rPr lang="en-US" sz="2000" dirty="0" smtClean="0">
                <a:solidFill>
                  <a:schemeClr val="tx1"/>
                </a:solidFill>
                <a:latin typeface="Calibri" panose="020F0502020204030204" pitchFamily="34" charset="0"/>
              </a:rPr>
              <a:t>Training </a:t>
            </a:r>
            <a:r>
              <a:rPr lang="en-US" sz="2000" dirty="0">
                <a:solidFill>
                  <a:schemeClr val="tx1"/>
                </a:solidFill>
                <a:latin typeface="Calibri" panose="020F0502020204030204" pitchFamily="34" charset="0"/>
              </a:rPr>
              <a:t>Modules…</a:t>
            </a:r>
          </a:p>
          <a:p>
            <a:endParaRPr lang="en-US" sz="2000" dirty="0" smtClean="0">
              <a:solidFill>
                <a:schemeClr val="tx1"/>
              </a:solidFill>
              <a:latin typeface="Calibri" panose="020F0502020204030204" pitchFamily="34" charset="0"/>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88428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b="0" dirty="0" smtClean="0">
                <a:solidFill>
                  <a:schemeClr val="tx1"/>
                </a:solidFill>
                <a:latin typeface="Calibri" panose="020F0502020204030204" pitchFamily="34" charset="0"/>
                <a:cs typeface="Calibri" panose="020F0502020204030204" pitchFamily="34" charset="0"/>
              </a:rPr>
              <a:t>IRENA–GIZ–RCREEE </a:t>
            </a:r>
            <a:r>
              <a:rPr lang="en-US" b="0" dirty="0">
                <a:solidFill>
                  <a:schemeClr val="tx1"/>
                </a:solidFill>
                <a:latin typeface="Calibri" panose="020F0502020204030204" pitchFamily="34" charset="0"/>
                <a:cs typeface="Calibri" panose="020F0502020204030204" pitchFamily="34" charset="0"/>
              </a:rPr>
              <a:t>Workshop on </a:t>
            </a:r>
            <a:r>
              <a:rPr lang="en-US" b="0" dirty="0" smtClean="0">
                <a:solidFill>
                  <a:schemeClr val="tx1"/>
                </a:solidFill>
                <a:latin typeface="Calibri" panose="020F0502020204030204" pitchFamily="34" charset="0"/>
                <a:cs typeface="Calibri" panose="020F0502020204030204" pitchFamily="34" charset="0"/>
              </a:rPr>
              <a:t>“Socio-Economic </a:t>
            </a:r>
            <a:r>
              <a:rPr lang="en-US" b="0" dirty="0">
                <a:solidFill>
                  <a:schemeClr val="tx1"/>
                </a:solidFill>
                <a:latin typeface="Calibri" panose="020F0502020204030204" pitchFamily="34" charset="0"/>
                <a:cs typeface="Calibri" panose="020F0502020204030204" pitchFamily="34" charset="0"/>
              </a:rPr>
              <a:t>Benefits of Renewable Energy”</a:t>
            </a:r>
            <a:endParaRPr lang="en-BZ" dirty="0"/>
          </a:p>
        </p:txBody>
      </p:sp>
      <p:sp>
        <p:nvSpPr>
          <p:cNvPr id="4" name="Datumsplatzhalter 3"/>
          <p:cNvSpPr>
            <a:spLocks noGrp="1"/>
          </p:cNvSpPr>
          <p:nvPr>
            <p:ph type="dt" sz="half" idx="11"/>
          </p:nvPr>
        </p:nvSpPr>
        <p:spPr/>
        <p:txBody>
          <a:bodyPr/>
          <a:lstStyle/>
          <a:p>
            <a:fld id="{F2134721-D793-4D16-B7E2-123E7176DFC7}"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What are the expected outcomes of SE4JOBS?</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Ø"/>
            </a:pPr>
            <a:r>
              <a:rPr lang="en-US" sz="2000" dirty="0">
                <a:solidFill>
                  <a:schemeClr val="tx1"/>
                </a:solidFill>
                <a:latin typeface="Calibri" panose="020F0502020204030204" pitchFamily="34" charset="0"/>
              </a:rPr>
              <a:t>The </a:t>
            </a:r>
            <a:r>
              <a:rPr lang="en-US" sz="2000" b="1" dirty="0">
                <a:solidFill>
                  <a:schemeClr val="tx1"/>
                </a:solidFill>
                <a:latin typeface="Calibri" panose="020F0502020204030204" pitchFamily="34" charset="0"/>
              </a:rPr>
              <a:t>interdependencies and tradeoffs </a:t>
            </a:r>
            <a:r>
              <a:rPr lang="en-US" sz="2000" dirty="0">
                <a:solidFill>
                  <a:schemeClr val="tx1"/>
                </a:solidFill>
                <a:latin typeface="Calibri" panose="020F0502020204030204" pitchFamily="34" charset="0"/>
              </a:rPr>
              <a:t>that exist between the various technology pathways and policy options are better understood. </a:t>
            </a:r>
            <a:r>
              <a:rPr lang="en-US" sz="2000" dirty="0" smtClean="0">
                <a:solidFill>
                  <a:schemeClr val="tx1"/>
                </a:solidFill>
                <a:latin typeface="Calibri" panose="020F0502020204030204" pitchFamily="34" charset="0"/>
              </a:rPr>
              <a:t>This leads </a:t>
            </a:r>
            <a:r>
              <a:rPr lang="en-US" sz="2000" dirty="0">
                <a:solidFill>
                  <a:schemeClr val="tx1"/>
                </a:solidFill>
                <a:latin typeface="Calibri" panose="020F0502020204030204" pitchFamily="34" charset="0"/>
              </a:rPr>
              <a:t>to more informed </a:t>
            </a:r>
            <a:r>
              <a:rPr lang="en-US" sz="2000" dirty="0" smtClean="0">
                <a:solidFill>
                  <a:schemeClr val="tx1"/>
                </a:solidFill>
                <a:latin typeface="Calibri" panose="020F0502020204030204" pitchFamily="34" charset="0"/>
              </a:rPr>
              <a:t>and more coherent policies and processes. </a:t>
            </a:r>
            <a:endParaRPr lang="en-US" sz="2000" dirty="0">
              <a:solidFill>
                <a:schemeClr val="tx1"/>
              </a:solidFill>
              <a:latin typeface="Calibri" panose="020F0502020204030204" pitchFamily="34" charset="0"/>
            </a:endParaRPr>
          </a:p>
          <a:p>
            <a:pPr>
              <a:buFont typeface="Wingdings" panose="05000000000000000000" pitchFamily="2" charset="2"/>
              <a:buChar char="Ø"/>
            </a:pPr>
            <a:r>
              <a:rPr lang="en-US" sz="2000" b="1" dirty="0">
                <a:solidFill>
                  <a:schemeClr val="tx1"/>
                </a:solidFill>
                <a:latin typeface="Calibri" panose="020F0502020204030204" pitchFamily="34" charset="0"/>
              </a:rPr>
              <a:t>Complementarities and synergies </a:t>
            </a:r>
            <a:r>
              <a:rPr lang="en-US" sz="2000" dirty="0">
                <a:solidFill>
                  <a:schemeClr val="tx1"/>
                </a:solidFill>
                <a:latin typeface="Calibri" panose="020F0502020204030204" pitchFamily="34" charset="0"/>
              </a:rPr>
              <a:t>can be recognized and harnessed more </a:t>
            </a:r>
            <a:r>
              <a:rPr lang="en-US" sz="2000" dirty="0" smtClean="0">
                <a:solidFill>
                  <a:schemeClr val="tx1"/>
                </a:solidFill>
                <a:latin typeface="Calibri" panose="020F0502020204030204" pitchFamily="34" charset="0"/>
              </a:rPr>
              <a:t>effectively, </a:t>
            </a:r>
            <a:r>
              <a:rPr lang="en-US" sz="2000" dirty="0">
                <a:solidFill>
                  <a:schemeClr val="tx1"/>
                </a:solidFill>
                <a:latin typeface="Calibri" panose="020F0502020204030204" pitchFamily="34" charset="0"/>
              </a:rPr>
              <a:t>incl. </a:t>
            </a:r>
            <a:r>
              <a:rPr lang="en-US" sz="2000" dirty="0" smtClean="0">
                <a:solidFill>
                  <a:schemeClr val="tx1"/>
                </a:solidFill>
                <a:latin typeface="Calibri" panose="020F0502020204030204" pitchFamily="34" charset="0"/>
              </a:rPr>
              <a:t>via new avenues of stakeholder engagement, a stronger exchange and cooperation across sectors and institutions, a </a:t>
            </a:r>
            <a:r>
              <a:rPr lang="en-US" sz="2000" dirty="0">
                <a:solidFill>
                  <a:schemeClr val="tx1"/>
                </a:solidFill>
                <a:latin typeface="Calibri" panose="020F0502020204030204" pitchFamily="34" charset="0"/>
              </a:rPr>
              <a:t>better pooling of resources, and a </a:t>
            </a:r>
            <a:r>
              <a:rPr lang="en-US" sz="2000" dirty="0" smtClean="0">
                <a:solidFill>
                  <a:schemeClr val="tx1"/>
                </a:solidFill>
                <a:latin typeface="Calibri" panose="020F0502020204030204" pitchFamily="34" charset="0"/>
              </a:rPr>
              <a:t>smarter </a:t>
            </a:r>
            <a:r>
              <a:rPr lang="en-US" sz="2000" dirty="0">
                <a:solidFill>
                  <a:schemeClr val="tx1"/>
                </a:solidFill>
                <a:latin typeface="Calibri" panose="020F0502020204030204" pitchFamily="34" charset="0"/>
              </a:rPr>
              <a:t>alignment </a:t>
            </a:r>
            <a:r>
              <a:rPr lang="en-US" sz="2000" dirty="0" smtClean="0">
                <a:solidFill>
                  <a:schemeClr val="tx1"/>
                </a:solidFill>
                <a:latin typeface="Calibri" panose="020F0502020204030204" pitchFamily="34" charset="0"/>
              </a:rPr>
              <a:t>of policy </a:t>
            </a:r>
            <a:r>
              <a:rPr lang="en-US" sz="2000" dirty="0">
                <a:solidFill>
                  <a:schemeClr val="tx1"/>
                </a:solidFill>
                <a:latin typeface="Calibri" panose="020F0502020204030204" pitchFamily="34" charset="0"/>
              </a:rPr>
              <a:t>tools</a:t>
            </a:r>
            <a:r>
              <a:rPr lang="en-US" sz="2000" dirty="0" smtClean="0">
                <a:solidFill>
                  <a:schemeClr val="tx1"/>
                </a:solidFill>
                <a:latin typeface="Calibri" panose="020F0502020204030204" pitchFamily="34" charset="0"/>
              </a:rPr>
              <a:t>.</a:t>
            </a:r>
          </a:p>
          <a:p>
            <a:pPr>
              <a:buFont typeface="Wingdings" panose="05000000000000000000" pitchFamily="2" charset="2"/>
              <a:buChar char="Ø"/>
            </a:pPr>
            <a:r>
              <a:rPr lang="en-US" sz="2000" dirty="0" smtClean="0">
                <a:solidFill>
                  <a:schemeClr val="tx1"/>
                </a:solidFill>
                <a:latin typeface="Calibri" panose="020F0502020204030204" pitchFamily="34" charset="0"/>
              </a:rPr>
              <a:t>The </a:t>
            </a:r>
            <a:r>
              <a:rPr lang="en-US" sz="2000" b="1" dirty="0" smtClean="0">
                <a:solidFill>
                  <a:schemeClr val="tx1"/>
                </a:solidFill>
                <a:latin typeface="Calibri" panose="020F0502020204030204" pitchFamily="34" charset="0"/>
              </a:rPr>
              <a:t>quality of the roll-out </a:t>
            </a:r>
            <a:r>
              <a:rPr lang="en-US" sz="2000" b="1" dirty="0">
                <a:solidFill>
                  <a:schemeClr val="tx1"/>
                </a:solidFill>
                <a:latin typeface="Calibri" panose="020F0502020204030204" pitchFamily="34" charset="0"/>
              </a:rPr>
              <a:t>of RE/EE </a:t>
            </a:r>
            <a:r>
              <a:rPr lang="en-US" sz="2000" dirty="0" smtClean="0">
                <a:solidFill>
                  <a:schemeClr val="tx1"/>
                </a:solidFill>
                <a:latin typeface="Calibri" panose="020F0502020204030204" pitchFamily="34" charset="0"/>
              </a:rPr>
              <a:t>is supported, which leads to stronger benefits for and a greater acceptance by local populations.</a:t>
            </a:r>
            <a:endParaRPr lang="en-US" sz="20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96970946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b="0" dirty="0">
                <a:solidFill>
                  <a:schemeClr val="tx1"/>
                </a:solidFill>
                <a:latin typeface="Calibri" panose="020F0502020204030204" pitchFamily="34" charset="0"/>
                <a:cs typeface="Calibri" panose="020F0502020204030204" pitchFamily="34" charset="0"/>
              </a:rPr>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FEC3CCCC-2D62-439A-A142-412F1570EF2C}"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The policy cycle approach of SE4JOBS</a:t>
            </a:r>
            <a:endParaRPr lang="en-US" b="1" dirty="0">
              <a:solidFill>
                <a:srgbClr val="C00000"/>
              </a:solidFill>
              <a:latin typeface="Calibri" panose="020F0502020204030204" pitchFamily="34" charset="0"/>
            </a:endParaRPr>
          </a:p>
        </p:txBody>
      </p:sp>
      <p:pic>
        <p:nvPicPr>
          <p:cNvPr id="7"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750627" y="2251881"/>
            <a:ext cx="7642746" cy="4012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70596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b="0" dirty="0">
                <a:solidFill>
                  <a:schemeClr val="tx1"/>
                </a:solidFill>
                <a:latin typeface="Calibri" panose="020F0502020204030204" pitchFamily="34" charset="0"/>
                <a:cs typeface="Calibri" panose="020F0502020204030204" pitchFamily="34" charset="0"/>
              </a:rPr>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BAD26359-9716-404E-9E10-66626E82BB85}"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A Seminal Shift in RE/EE Deployment</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lvl="0">
              <a:buFont typeface="Wingdings" panose="05000000000000000000" pitchFamily="2" charset="2"/>
              <a:buChar char="§"/>
            </a:pPr>
            <a:r>
              <a:rPr lang="en-US" sz="2000" dirty="0" smtClean="0">
                <a:latin typeface="Calibri" panose="020F0502020204030204" pitchFamily="34" charset="0"/>
              </a:rPr>
              <a:t>RE/EE deployment and associated manufacturing &amp; ancillary services are quickly shifting from OECD to developing </a:t>
            </a:r>
            <a:r>
              <a:rPr lang="en-US" sz="2000" dirty="0">
                <a:latin typeface="Calibri" panose="020F0502020204030204" pitchFamily="34" charset="0"/>
              </a:rPr>
              <a:t>and emerging </a:t>
            </a:r>
            <a:r>
              <a:rPr lang="en-US" sz="2000" dirty="0" smtClean="0">
                <a:latin typeface="Calibri" panose="020F0502020204030204" pitchFamily="34" charset="0"/>
              </a:rPr>
              <a:t>countries.</a:t>
            </a:r>
            <a:r>
              <a:rPr lang="en-GB" sz="2000" dirty="0" smtClean="0">
                <a:latin typeface="Calibri" panose="020F0502020204030204" pitchFamily="34" charset="0"/>
              </a:rPr>
              <a:t> </a:t>
            </a:r>
          </a:p>
          <a:p>
            <a:pPr lvl="0">
              <a:buFont typeface="Wingdings" panose="05000000000000000000" pitchFamily="2" charset="2"/>
              <a:buChar char="§"/>
            </a:pPr>
            <a:r>
              <a:rPr lang="en-GB" sz="2000" dirty="0" smtClean="0">
                <a:latin typeface="Calibri" panose="020F0502020204030204" pitchFamily="34" charset="0"/>
              </a:rPr>
              <a:t>Some of the latter have gained a key position in these new markets </a:t>
            </a:r>
            <a:r>
              <a:rPr lang="en-GB" sz="2000" dirty="0">
                <a:latin typeface="Calibri" panose="020F0502020204030204" pitchFamily="34" charset="0"/>
              </a:rPr>
              <a:t>and </a:t>
            </a:r>
            <a:r>
              <a:rPr lang="en-GB" sz="2000" dirty="0" smtClean="0">
                <a:latin typeface="Calibri" panose="020F0502020204030204" pitchFamily="34" charset="0"/>
              </a:rPr>
              <a:t>generate strong socio-economic </a:t>
            </a:r>
            <a:r>
              <a:rPr lang="en-GB" sz="2000" dirty="0">
                <a:latin typeface="Calibri" panose="020F0502020204030204" pitchFamily="34" charset="0"/>
              </a:rPr>
              <a:t>benefits for their </a:t>
            </a:r>
            <a:r>
              <a:rPr lang="en-GB" sz="2000" dirty="0" smtClean="0">
                <a:latin typeface="Calibri" panose="020F0502020204030204" pitchFamily="34" charset="0"/>
              </a:rPr>
              <a:t>populations.</a:t>
            </a:r>
          </a:p>
          <a:p>
            <a:pPr lvl="0">
              <a:buFont typeface="Wingdings" panose="05000000000000000000" pitchFamily="2" charset="2"/>
              <a:buChar char="§"/>
            </a:pPr>
            <a:r>
              <a:rPr lang="en-GB" sz="2000" dirty="0" smtClean="0">
                <a:latin typeface="Calibri" panose="020F0502020204030204" pitchFamily="34" charset="0"/>
              </a:rPr>
              <a:t>The </a:t>
            </a:r>
            <a:r>
              <a:rPr lang="en-GB" sz="2000" dirty="0">
                <a:latin typeface="Calibri" panose="020F0502020204030204" pitchFamily="34" charset="0"/>
              </a:rPr>
              <a:t>lion’s share of </a:t>
            </a:r>
            <a:r>
              <a:rPr lang="en-GB" sz="2000" dirty="0" smtClean="0">
                <a:latin typeface="Calibri" panose="020F0502020204030204" pitchFamily="34" charset="0"/>
              </a:rPr>
              <a:t>new local value and job creation is however still heavily concentrated </a:t>
            </a:r>
            <a:r>
              <a:rPr lang="en-GB" sz="2000" dirty="0">
                <a:latin typeface="Calibri" panose="020F0502020204030204" pitchFamily="34" charset="0"/>
              </a:rPr>
              <a:t>in a relatively small </a:t>
            </a:r>
            <a:r>
              <a:rPr lang="en-GB" sz="2000" dirty="0" smtClean="0">
                <a:latin typeface="Calibri" panose="020F0502020204030204" pitchFamily="34" charset="0"/>
              </a:rPr>
              <a:t>number of countries.</a:t>
            </a:r>
          </a:p>
          <a:p>
            <a:pPr lvl="0">
              <a:buFont typeface="Wingdings" panose="05000000000000000000" pitchFamily="2" charset="2"/>
              <a:buChar char="§"/>
            </a:pPr>
            <a:r>
              <a:rPr lang="en-GB" sz="2000" dirty="0" smtClean="0">
                <a:latin typeface="Calibri" panose="020F0502020204030204" pitchFamily="34" charset="0"/>
              </a:rPr>
              <a:t>At the same time, these new RE/EE tigers feature very different framework conditions and pursue very different approaches.</a:t>
            </a:r>
          </a:p>
          <a:p>
            <a:pPr>
              <a:buFont typeface="Wingdings" panose="05000000000000000000" pitchFamily="2" charset="2"/>
              <a:buChar char="§"/>
            </a:pPr>
            <a:r>
              <a:rPr lang="en-GB" sz="2000" dirty="0" smtClean="0">
                <a:latin typeface="Calibri" panose="020F0502020204030204" pitchFamily="34" charset="0"/>
              </a:rPr>
              <a:t>The </a:t>
            </a:r>
            <a:r>
              <a:rPr lang="en-GB" sz="2000" dirty="0">
                <a:latin typeface="Calibri" panose="020F0502020204030204" pitchFamily="34" charset="0"/>
              </a:rPr>
              <a:t>number and range of experiences and </a:t>
            </a:r>
            <a:r>
              <a:rPr lang="en-GB" sz="2000" dirty="0" smtClean="0">
                <a:latin typeface="Calibri" panose="020F0502020204030204" pitchFamily="34" charset="0"/>
              </a:rPr>
              <a:t>approaches </a:t>
            </a:r>
            <a:r>
              <a:rPr lang="en-GB" sz="2000" dirty="0">
                <a:latin typeface="Calibri" panose="020F0502020204030204" pitchFamily="34" charset="0"/>
              </a:rPr>
              <a:t>that have </a:t>
            </a:r>
            <a:r>
              <a:rPr lang="en-GB" sz="2000" dirty="0" smtClean="0">
                <a:latin typeface="Calibri" panose="020F0502020204030204" pitchFamily="34" charset="0"/>
              </a:rPr>
              <a:t>proven successful and can serve as examples has strongly increased. </a:t>
            </a:r>
          </a:p>
        </p:txBody>
      </p:sp>
    </p:spTree>
    <p:extLst>
      <p:ext uri="{BB962C8B-B14F-4D97-AF65-F5344CB8AC3E}">
        <p14:creationId xmlns:p14="http://schemas.microsoft.com/office/powerpoint/2010/main" val="41540165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b="0" dirty="0">
                <a:solidFill>
                  <a:schemeClr val="tx1"/>
                </a:solidFill>
                <a:latin typeface="Calibri" panose="020F0502020204030204" pitchFamily="34" charset="0"/>
                <a:cs typeface="Calibri" panose="020F0502020204030204" pitchFamily="34" charset="0"/>
              </a:rPr>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D5106388-CC24-47F9-9FFA-300F02D56F79}"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The Key Requirements of Co-Benefit Catching </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GB" sz="2000" dirty="0">
                <a:latin typeface="Calibri" panose="020F0502020204030204" pitchFamily="34" charset="0"/>
              </a:rPr>
              <a:t>Although there is neither a silver bullet nor a one size fits all solution,  some recurring issues</a:t>
            </a:r>
            <a:r>
              <a:rPr lang="en-GB" sz="2000" b="1" dirty="0">
                <a:latin typeface="Calibri" panose="020F0502020204030204" pitchFamily="34" charset="0"/>
              </a:rPr>
              <a:t> </a:t>
            </a:r>
            <a:r>
              <a:rPr lang="en-GB" sz="2000" dirty="0">
                <a:latin typeface="Calibri" panose="020F0502020204030204" pitchFamily="34" charset="0"/>
              </a:rPr>
              <a:t>have proven crucial and </a:t>
            </a:r>
            <a:r>
              <a:rPr lang="en-GB" sz="2000" dirty="0" smtClean="0">
                <a:latin typeface="Calibri" panose="020F0502020204030204" pitchFamily="34" charset="0"/>
              </a:rPr>
              <a:t>should </a:t>
            </a:r>
            <a:r>
              <a:rPr lang="en-GB" sz="2000" dirty="0">
                <a:latin typeface="Calibri" panose="020F0502020204030204" pitchFamily="34" charset="0"/>
              </a:rPr>
              <a:t>be considered.</a:t>
            </a:r>
          </a:p>
          <a:p>
            <a:pPr>
              <a:buFont typeface="Wingdings" panose="05000000000000000000" pitchFamily="2" charset="2"/>
              <a:buChar char="§"/>
            </a:pPr>
            <a:r>
              <a:rPr lang="en-GB" sz="2000" dirty="0" smtClean="0">
                <a:latin typeface="Calibri" panose="020F0502020204030204" pitchFamily="34" charset="0"/>
              </a:rPr>
              <a:t>Only </a:t>
            </a:r>
            <a:r>
              <a:rPr lang="en-GB" sz="2000" b="1" dirty="0" smtClean="0">
                <a:latin typeface="Calibri" panose="020F0502020204030204" pitchFamily="34" charset="0"/>
              </a:rPr>
              <a:t>functioning </a:t>
            </a:r>
            <a:r>
              <a:rPr lang="en-GB" sz="2000" b="1" dirty="0">
                <a:latin typeface="Calibri" panose="020F0502020204030204" pitchFamily="34" charset="0"/>
              </a:rPr>
              <a:t>domestic markets </a:t>
            </a:r>
            <a:r>
              <a:rPr lang="en-GB" sz="2000" dirty="0" smtClean="0">
                <a:latin typeface="Calibri" panose="020F0502020204030204" pitchFamily="34" charset="0"/>
              </a:rPr>
              <a:t>trigger </a:t>
            </a:r>
            <a:r>
              <a:rPr lang="en-GB" sz="2000" dirty="0">
                <a:latin typeface="Calibri" panose="020F0502020204030204" pitchFamily="34" charset="0"/>
              </a:rPr>
              <a:t>the necessary </a:t>
            </a:r>
            <a:r>
              <a:rPr lang="en-GB" sz="2000" dirty="0" smtClean="0">
                <a:latin typeface="Calibri" panose="020F0502020204030204" pitchFamily="34" charset="0"/>
              </a:rPr>
              <a:t>investment. These depend </a:t>
            </a:r>
            <a:r>
              <a:rPr lang="en-GB" sz="2000" dirty="0">
                <a:latin typeface="Calibri" panose="020F0502020204030204" pitchFamily="34" charset="0"/>
              </a:rPr>
              <a:t>on </a:t>
            </a:r>
            <a:r>
              <a:rPr lang="en-GB" sz="2000" b="1" dirty="0">
                <a:latin typeface="Calibri" panose="020F0502020204030204" pitchFamily="34" charset="0"/>
              </a:rPr>
              <a:t>sound framework conditions </a:t>
            </a:r>
            <a:r>
              <a:rPr lang="en-GB" sz="2000" dirty="0">
                <a:latin typeface="Calibri" panose="020F0502020204030204" pitchFamily="34" charset="0"/>
              </a:rPr>
              <a:t>and </a:t>
            </a:r>
            <a:r>
              <a:rPr lang="en-GB" sz="2000" b="1" dirty="0">
                <a:latin typeface="Calibri" panose="020F0502020204030204" pitchFamily="34" charset="0"/>
              </a:rPr>
              <a:t>adapted support </a:t>
            </a:r>
            <a:r>
              <a:rPr lang="en-GB" sz="2000" b="1" dirty="0" smtClean="0">
                <a:latin typeface="Calibri" panose="020F0502020204030204" pitchFamily="34" charset="0"/>
              </a:rPr>
              <a:t>instruments </a:t>
            </a:r>
            <a:r>
              <a:rPr lang="en-GB" sz="2000" dirty="0">
                <a:latin typeface="Calibri" panose="020F0502020204030204" pitchFamily="34" charset="0"/>
              </a:rPr>
              <a:t>that </a:t>
            </a:r>
            <a:r>
              <a:rPr lang="en-GB" sz="2000" dirty="0" smtClean="0">
                <a:latin typeface="Calibri" panose="020F0502020204030204" pitchFamily="34" charset="0"/>
              </a:rPr>
              <a:t>stimulate </a:t>
            </a:r>
            <a:r>
              <a:rPr lang="en-GB" sz="2000" dirty="0">
                <a:latin typeface="Calibri" panose="020F0502020204030204" pitchFamily="34" charset="0"/>
              </a:rPr>
              <a:t>market actors and correct </a:t>
            </a:r>
            <a:r>
              <a:rPr lang="en-GB" sz="2000" dirty="0" smtClean="0">
                <a:latin typeface="Calibri" panose="020F0502020204030204" pitchFamily="34" charset="0"/>
              </a:rPr>
              <a:t>market </a:t>
            </a:r>
            <a:r>
              <a:rPr lang="en-GB" sz="2000" dirty="0">
                <a:latin typeface="Calibri" panose="020F0502020204030204" pitchFamily="34" charset="0"/>
              </a:rPr>
              <a:t>failures. </a:t>
            </a:r>
            <a:endParaRPr lang="en-GB" sz="2000" dirty="0" smtClean="0">
              <a:latin typeface="Calibri" panose="020F0502020204030204" pitchFamily="34" charset="0"/>
            </a:endParaRPr>
          </a:p>
          <a:p>
            <a:pPr>
              <a:buFont typeface="Wingdings" panose="05000000000000000000" pitchFamily="2" charset="2"/>
              <a:buChar char="§"/>
            </a:pPr>
            <a:r>
              <a:rPr lang="en-GB" sz="2000" dirty="0" smtClean="0">
                <a:latin typeface="Calibri" panose="020F0502020204030204" pitchFamily="34" charset="0"/>
              </a:rPr>
              <a:t>A critical mass of local </a:t>
            </a:r>
            <a:r>
              <a:rPr lang="en-GB" sz="2000" b="1" dirty="0" smtClean="0">
                <a:latin typeface="Calibri" panose="020F0502020204030204" pitchFamily="34" charset="0"/>
              </a:rPr>
              <a:t>stakeholders </a:t>
            </a:r>
            <a:r>
              <a:rPr lang="en-GB" sz="2000" dirty="0" smtClean="0">
                <a:latin typeface="Calibri" panose="020F0502020204030204" pitchFamily="34" charset="0"/>
              </a:rPr>
              <a:t>must be involved &amp; support the process. These must have the </a:t>
            </a:r>
            <a:r>
              <a:rPr lang="en-GB" sz="2000" b="1" dirty="0" smtClean="0">
                <a:latin typeface="Calibri" panose="020F0502020204030204" pitchFamily="34" charset="0"/>
              </a:rPr>
              <a:t>capacities </a:t>
            </a:r>
            <a:r>
              <a:rPr lang="en-GB" sz="2000" dirty="0" smtClean="0">
                <a:latin typeface="Calibri" panose="020F0502020204030204" pitchFamily="34" charset="0"/>
              </a:rPr>
              <a:t>to organize &amp; implement a large-scale, cost-effective, reliable and adapted deployment of RE/EE.</a:t>
            </a:r>
          </a:p>
          <a:p>
            <a:pPr>
              <a:buFont typeface="Wingdings" panose="05000000000000000000" pitchFamily="2" charset="2"/>
              <a:buChar char="§"/>
            </a:pPr>
            <a:r>
              <a:rPr lang="en-GB" sz="2000" dirty="0" smtClean="0">
                <a:latin typeface="Calibri" panose="020F0502020204030204" pitchFamily="34" charset="0"/>
              </a:rPr>
              <a:t>Successful approaches are strongly </a:t>
            </a:r>
            <a:r>
              <a:rPr lang="en-GB" sz="2000" b="1" dirty="0" smtClean="0">
                <a:latin typeface="Calibri" panose="020F0502020204030204" pitchFamily="34" charset="0"/>
              </a:rPr>
              <a:t>contextualized</a:t>
            </a:r>
            <a:r>
              <a:rPr lang="en-GB" sz="2000" dirty="0" smtClean="0">
                <a:latin typeface="Calibri" panose="020F0502020204030204" pitchFamily="34" charset="0"/>
              </a:rPr>
              <a:t>. Key: strategy, implementation capacities, capacity building, stakeholder inclusion.</a:t>
            </a:r>
          </a:p>
        </p:txBody>
      </p:sp>
    </p:spTree>
    <p:extLst>
      <p:ext uri="{BB962C8B-B14F-4D97-AF65-F5344CB8AC3E}">
        <p14:creationId xmlns:p14="http://schemas.microsoft.com/office/powerpoint/2010/main" val="31100409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1964609" y="6581003"/>
            <a:ext cx="5739898" cy="246221"/>
          </a:xfrm>
        </p:spPr>
        <p:txBody>
          <a:bodyPr/>
          <a:lstStyle/>
          <a:p>
            <a:r>
              <a:rPr lang="en-US" smtClean="0"/>
              <a:t>IRENA–GIZ–RCREEE Workshop on “Socio-Economic Benefits of Renewable Energy”</a:t>
            </a:r>
            <a:endParaRPr lang="en-BZ" dirty="0"/>
          </a:p>
        </p:txBody>
      </p:sp>
      <p:sp>
        <p:nvSpPr>
          <p:cNvPr id="4" name="Datumsplatzhalter 3"/>
          <p:cNvSpPr>
            <a:spLocks noGrp="1"/>
          </p:cNvSpPr>
          <p:nvPr>
            <p:ph type="dt" sz="half" idx="11"/>
          </p:nvPr>
        </p:nvSpPr>
        <p:spPr/>
        <p:txBody>
          <a:bodyPr/>
          <a:lstStyle/>
          <a:p>
            <a:fld id="{97090DA7-9B72-4C57-B23E-4C3CC7E8CED8}" type="datetime1">
              <a:rPr lang="en-GB" smtClean="0"/>
              <a:t>20/01/2016</a:t>
            </a:fld>
            <a:endParaRPr lang="de-DE" dirty="0"/>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54" b="20591"/>
          <a:stretch/>
        </p:blipFill>
        <p:spPr bwMode="auto">
          <a:xfrm>
            <a:off x="5087653" y="181084"/>
            <a:ext cx="1675286" cy="74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6"/>
          <p:cNvSpPr>
            <a:spLocks noGrp="1"/>
          </p:cNvSpPr>
          <p:nvPr>
            <p:ph type="title"/>
          </p:nvPr>
        </p:nvSpPr>
        <p:spPr/>
        <p:txBody>
          <a:bodyPr/>
          <a:lstStyle/>
          <a:p>
            <a:r>
              <a:rPr lang="en-US" b="1" dirty="0" smtClean="0">
                <a:solidFill>
                  <a:srgbClr val="C00000"/>
                </a:solidFill>
                <a:latin typeface="Calibri" panose="020F0502020204030204" pitchFamily="34" charset="0"/>
              </a:rPr>
              <a:t>Assessment, Strategy and Framework Building 1 </a:t>
            </a:r>
            <a:endParaRPr lang="en-US" b="1" dirty="0">
              <a:solidFill>
                <a:srgbClr val="C00000"/>
              </a:solidFill>
              <a:latin typeface="Calibri" panose="020F0502020204030204" pitchFamily="34" charset="0"/>
            </a:endParaRPr>
          </a:p>
        </p:txBody>
      </p:sp>
      <p:sp>
        <p:nvSpPr>
          <p:cNvPr id="12" name="Inhaltsplatzhalter 7"/>
          <p:cNvSpPr>
            <a:spLocks noGrp="1"/>
          </p:cNvSpPr>
          <p:nvPr>
            <p:ph idx="1"/>
          </p:nvPr>
        </p:nvSpPr>
        <p:spPr/>
        <p:txBody>
          <a:bodyPr/>
          <a:lstStyle/>
          <a:p>
            <a:pPr>
              <a:buFont typeface="Wingdings" panose="05000000000000000000" pitchFamily="2" charset="2"/>
              <a:buChar char="§"/>
            </a:pPr>
            <a:r>
              <a:rPr lang="en-GB" sz="2000" b="1" dirty="0" smtClean="0">
                <a:latin typeface="Calibri" panose="020F0502020204030204" pitchFamily="34" charset="0"/>
              </a:rPr>
              <a:t>Functioning markets </a:t>
            </a:r>
            <a:r>
              <a:rPr lang="en-GB" sz="2000" dirty="0" smtClean="0">
                <a:latin typeface="Calibri" panose="020F0502020204030204" pitchFamily="34" charset="0"/>
              </a:rPr>
              <a:t>require </a:t>
            </a:r>
            <a:r>
              <a:rPr lang="en-GB" sz="2000" b="1" dirty="0" smtClean="0">
                <a:latin typeface="Calibri" panose="020F0502020204030204" pitchFamily="34" charset="0"/>
              </a:rPr>
              <a:t>sound policy frameworks. </a:t>
            </a:r>
            <a:r>
              <a:rPr lang="en-GB" sz="2000" dirty="0" smtClean="0">
                <a:latin typeface="Calibri" panose="020F0502020204030204" pitchFamily="34" charset="0"/>
              </a:rPr>
              <a:t>Policies are </a:t>
            </a:r>
            <a:r>
              <a:rPr lang="en-GB" sz="2000" dirty="0">
                <a:latin typeface="Calibri" panose="020F0502020204030204" pitchFamily="34" charset="0"/>
              </a:rPr>
              <a:t>needed to </a:t>
            </a:r>
            <a:r>
              <a:rPr lang="en-GB" sz="2000" dirty="0" smtClean="0">
                <a:latin typeface="Calibri" panose="020F0502020204030204" pitchFamily="34" charset="0"/>
              </a:rPr>
              <a:t>organize the investment-driven RE/EE roll-out and provide for the necessary system </a:t>
            </a:r>
            <a:r>
              <a:rPr lang="en-GB" sz="2000" dirty="0">
                <a:latin typeface="Calibri" panose="020F0502020204030204" pitchFamily="34" charset="0"/>
              </a:rPr>
              <a:t>integration </a:t>
            </a:r>
            <a:r>
              <a:rPr lang="en-GB" sz="2000" dirty="0" smtClean="0">
                <a:latin typeface="Calibri" panose="020F0502020204030204" pitchFamily="34" charset="0"/>
              </a:rPr>
              <a:t>and stakeholder inclusion.</a:t>
            </a:r>
          </a:p>
          <a:p>
            <a:pPr lvl="0">
              <a:buFont typeface="Wingdings" panose="05000000000000000000" pitchFamily="2" charset="2"/>
              <a:buChar char="§"/>
            </a:pPr>
            <a:r>
              <a:rPr lang="en-GB" sz="2000" dirty="0" smtClean="0">
                <a:latin typeface="Calibri" panose="020F0502020204030204" pitchFamily="34" charset="0"/>
              </a:rPr>
              <a:t>Ideally, these policies are based on a </a:t>
            </a:r>
            <a:r>
              <a:rPr lang="en-GB" sz="2000" b="1" dirty="0" smtClean="0">
                <a:latin typeface="Calibri" panose="020F0502020204030204" pitchFamily="34" charset="0"/>
              </a:rPr>
              <a:t>strategy</a:t>
            </a:r>
            <a:r>
              <a:rPr lang="en-GB" sz="2000" dirty="0" smtClean="0">
                <a:latin typeface="Calibri" panose="020F0502020204030204" pitchFamily="34" charset="0"/>
              </a:rPr>
              <a:t> </a:t>
            </a:r>
            <a:r>
              <a:rPr lang="en-GB" sz="2000" dirty="0">
                <a:latin typeface="Calibri" panose="020F0502020204030204" pitchFamily="34" charset="0"/>
              </a:rPr>
              <a:t>that connects the potentials </a:t>
            </a:r>
            <a:r>
              <a:rPr lang="en-GB" sz="2000" dirty="0" smtClean="0">
                <a:latin typeface="Calibri" panose="020F0502020204030204" pitchFamily="34" charset="0"/>
              </a:rPr>
              <a:t>and </a:t>
            </a:r>
            <a:r>
              <a:rPr lang="en-GB" sz="2000" dirty="0">
                <a:latin typeface="Calibri" panose="020F0502020204030204" pitchFamily="34" charset="0"/>
              </a:rPr>
              <a:t>preferences of a society, organizes a roll-out pathway, and mobilizes the needed </a:t>
            </a:r>
            <a:r>
              <a:rPr lang="en-GB" sz="2000" dirty="0" smtClean="0">
                <a:latin typeface="Calibri" panose="020F0502020204030204" pitchFamily="34" charset="0"/>
              </a:rPr>
              <a:t>political, financial and technical support.</a:t>
            </a:r>
          </a:p>
          <a:p>
            <a:pPr>
              <a:buFont typeface="Wingdings" panose="05000000000000000000" pitchFamily="2" charset="2"/>
              <a:buChar char="§"/>
            </a:pPr>
            <a:r>
              <a:rPr lang="en-GB" sz="2000" dirty="0" smtClean="0">
                <a:latin typeface="Calibri" panose="020F0502020204030204" pitchFamily="34" charset="0"/>
              </a:rPr>
              <a:t>Identifying and communicating socio-economic </a:t>
            </a:r>
            <a:r>
              <a:rPr lang="en-GB" sz="2000" b="1" dirty="0" smtClean="0">
                <a:latin typeface="Calibri" panose="020F0502020204030204" pitchFamily="34" charset="0"/>
              </a:rPr>
              <a:t>co-benefits </a:t>
            </a:r>
            <a:r>
              <a:rPr lang="en-US" sz="2000" dirty="0" smtClean="0">
                <a:latin typeface="Calibri" panose="020F0502020204030204" pitchFamily="34" charset="0"/>
              </a:rPr>
              <a:t>for </a:t>
            </a:r>
            <a:r>
              <a:rPr lang="en-US" sz="2000" dirty="0">
                <a:latin typeface="Calibri" panose="020F0502020204030204" pitchFamily="34" charset="0"/>
              </a:rPr>
              <a:t>local populations </a:t>
            </a:r>
            <a:r>
              <a:rPr lang="en-US" sz="2000" dirty="0" smtClean="0">
                <a:latin typeface="Calibri" panose="020F0502020204030204" pitchFamily="34" charset="0"/>
              </a:rPr>
              <a:t>is key to foster social acceptance and political support.</a:t>
            </a:r>
            <a:endParaRPr lang="en-US" sz="2000" dirty="0">
              <a:latin typeface="Calibri" panose="020F0502020204030204" pitchFamily="34" charset="0"/>
            </a:endParaRPr>
          </a:p>
          <a:p>
            <a:pPr lvl="0">
              <a:buFont typeface="Wingdings" panose="05000000000000000000" pitchFamily="2" charset="2"/>
              <a:buChar char="§"/>
            </a:pPr>
            <a:r>
              <a:rPr lang="en-GB" sz="2000" dirty="0" smtClean="0">
                <a:latin typeface="Calibri" panose="020F0502020204030204" pitchFamily="34" charset="0"/>
              </a:rPr>
              <a:t>Recognizing and addressing </a:t>
            </a:r>
            <a:r>
              <a:rPr lang="en-GB" sz="2000" b="1" dirty="0" smtClean="0">
                <a:latin typeface="Calibri" panose="020F0502020204030204" pitchFamily="34" charset="0"/>
              </a:rPr>
              <a:t>trade-offs </a:t>
            </a:r>
            <a:r>
              <a:rPr lang="en-GB" sz="2000" dirty="0" smtClean="0">
                <a:latin typeface="Calibri" panose="020F0502020204030204" pitchFamily="34" charset="0"/>
              </a:rPr>
              <a:t>and conflicting interests and objectives is also key for designing the right strategies and policies. </a:t>
            </a:r>
            <a:endParaRPr lang="en-US" sz="2000" dirty="0">
              <a:latin typeface="Calibri" panose="020F0502020204030204" pitchFamily="34" charset="0"/>
            </a:endParaRPr>
          </a:p>
          <a:p>
            <a:pPr lvl="0"/>
            <a:endParaRPr lang="en-GB" sz="2000" dirty="0">
              <a:latin typeface="Calibri" panose="020F0502020204030204" pitchFamily="34" charset="0"/>
            </a:endParaRPr>
          </a:p>
          <a:p>
            <a:pPr lvl="0"/>
            <a:endParaRPr lang="de-DE" sz="2000" dirty="0">
              <a:latin typeface="Calibri" panose="020F0502020204030204" pitchFamily="34" charset="0"/>
            </a:endParaRPr>
          </a:p>
        </p:txBody>
      </p:sp>
    </p:spTree>
    <p:extLst>
      <p:ext uri="{BB962C8B-B14F-4D97-AF65-F5344CB8AC3E}">
        <p14:creationId xmlns:p14="http://schemas.microsoft.com/office/powerpoint/2010/main" val="272230552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en">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Cover">
  <a:themeElements>
    <a:clrScheme name="GTZ-DE">
      <a:dk1>
        <a:srgbClr val="000000"/>
      </a:dk1>
      <a:lt1>
        <a:srgbClr val="FFFFFF"/>
      </a:lt1>
      <a:dk2>
        <a:srgbClr val="727272"/>
      </a:dk2>
      <a:lt2>
        <a:srgbClr val="D9D9D9"/>
      </a:lt2>
      <a:accent1>
        <a:srgbClr val="4B859F"/>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giz-powerpoint-leerfolie-en</Template>
  <TotalTime>0</TotalTime>
  <Words>2582</Words>
  <Application>Microsoft Office PowerPoint</Application>
  <PresentationFormat>Bildschirmpräsentation (4:3)</PresentationFormat>
  <Paragraphs>222</Paragraphs>
  <Slides>30</Slides>
  <Notes>26</Notes>
  <HiddenSlides>0</HiddenSlides>
  <MMClips>0</MMClips>
  <ScaleCrop>false</ScaleCrop>
  <HeadingPairs>
    <vt:vector size="4" baseType="variant">
      <vt:variant>
        <vt:lpstr>Design</vt:lpstr>
      </vt:variant>
      <vt:variant>
        <vt:i4>2</vt:i4>
      </vt:variant>
      <vt:variant>
        <vt:lpstr>Folientitel</vt:lpstr>
      </vt:variant>
      <vt:variant>
        <vt:i4>30</vt:i4>
      </vt:variant>
    </vt:vector>
  </HeadingPairs>
  <TitlesOfParts>
    <vt:vector size="32" baseType="lpstr">
      <vt:lpstr>giz-powerpoint-leerfolie-en</vt:lpstr>
      <vt:lpstr>Cover</vt:lpstr>
      <vt:lpstr>The SE4JOBS project: International Good Practices for employment through sustainable energies</vt:lpstr>
      <vt:lpstr>The Regional GIZ Project RE-ACTIVATE</vt:lpstr>
      <vt:lpstr>SE4JOBS: A Key Activity of RE-ACTIVATE</vt:lpstr>
      <vt:lpstr>What are the objectives of SE4JOBS?</vt:lpstr>
      <vt:lpstr>What are the expected outcomes of SE4JOBS?</vt:lpstr>
      <vt:lpstr>The policy cycle approach of SE4JOBS</vt:lpstr>
      <vt:lpstr>A Seminal Shift in RE/EE Deployment</vt:lpstr>
      <vt:lpstr>The Key Requirements of Co-Benefit Catching </vt:lpstr>
      <vt:lpstr>Assessment, Strategy and Framework Building 1 </vt:lpstr>
      <vt:lpstr>Assessment, Strategy and Framework Building 2</vt:lpstr>
      <vt:lpstr>Assessment, Strategy and Framework Building 3</vt:lpstr>
      <vt:lpstr>Support Instruments and Business Development 1</vt:lpstr>
      <vt:lpstr>Support Instruments and Business Development 2</vt:lpstr>
      <vt:lpstr>Support Instruments and Business Development 3</vt:lpstr>
      <vt:lpstr>Capacity Development and Skill Building 1</vt:lpstr>
      <vt:lpstr>Capacity Development and Skill Building 2</vt:lpstr>
      <vt:lpstr>Capacity Development and Skill Building 3</vt:lpstr>
      <vt:lpstr>Inclusion and Coordination 1</vt:lpstr>
      <vt:lpstr>Inclusion and Coordination 2</vt:lpstr>
      <vt:lpstr>Inclusion and Coordination 3</vt:lpstr>
      <vt:lpstr>Conclusions 1</vt:lpstr>
      <vt:lpstr>Conclusions 2</vt:lpstr>
      <vt:lpstr>Conclusions 3</vt:lpstr>
      <vt:lpstr>… and last but not least</vt:lpstr>
      <vt:lpstr>Backup Slides</vt:lpstr>
      <vt:lpstr>Annual Net Additions of RE Capacity Worldwide</vt:lpstr>
      <vt:lpstr>RE Employment Worldwide by Technology (in 1000‘s)</vt:lpstr>
      <vt:lpstr>RE Employment Worldwide in Leading Countries (in 1000‘s)</vt:lpstr>
      <vt:lpstr>RE Employment Factors by Technology and Project Phase</vt:lpstr>
      <vt:lpstr>RE Employment Factors by Technology and Project Phase</vt:lpstr>
    </vt:vector>
  </TitlesOfParts>
  <Company>GIZ GmbH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Kim Stoffel</dc:creator>
  <cp:keywords>GIZ-Leerfolie</cp:keywords>
  <cp:lastModifiedBy>UserLA3067</cp:lastModifiedBy>
  <cp:revision>171</cp:revision>
  <cp:lastPrinted>2016-01-17T19:05:21Z</cp:lastPrinted>
  <dcterms:created xsi:type="dcterms:W3CDTF">2014-09-01T11:45:35Z</dcterms:created>
  <dcterms:modified xsi:type="dcterms:W3CDTF">2016-01-20T09:55:14Z</dcterms:modified>
</cp:coreProperties>
</file>